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Be Vietnam Bold" panose="020B0604020202020204" charset="-93"/>
      <p:regular r:id="rId32"/>
    </p:embeddedFont>
    <p:embeddedFont>
      <p:font typeface="Calibri" panose="020F0502020204030204" pitchFamily="34" charset="0"/>
      <p:regular r:id="rId33"/>
      <p:bold r:id="rId34"/>
      <p:italic r:id="rId35"/>
      <p:boldItalic r:id="rId36"/>
    </p:embeddedFont>
    <p:embeddedFont>
      <p:font typeface="Canva Sans" panose="020B0604020202020204" charset="0"/>
      <p:regular r:id="rId37"/>
    </p:embeddedFont>
    <p:embeddedFont>
      <p:font typeface="Canva Sans Bold" panose="020B0604020202020204" charset="0"/>
      <p:regular r:id="rId38"/>
    </p:embeddedFont>
    <p:embeddedFont>
      <p:font typeface="CS Gordon Serif" panose="020B0604020202020204" charset="0"/>
      <p:regular r:id="rId39"/>
    </p:embeddedFont>
    <p:embeddedFont>
      <p:font typeface="Fira Sans Light" panose="020B0403050000020004" pitchFamily="34" charset="0"/>
      <p:regular r:id="rId40"/>
      <p:italic r:id="rId41"/>
    </p:embeddedFont>
    <p:embeddedFont>
      <p:font typeface="Glacial Indifference" panose="020B0604020202020204" charset="0"/>
      <p:regular r:id="rId42"/>
    </p:embeddedFont>
    <p:embeddedFont>
      <p:font typeface="Inter Bold" panose="020B0604020202020204" charset="0"/>
      <p:regular r:id="rId43"/>
    </p:embeddedFont>
    <p:embeddedFont>
      <p:font typeface="Muli Black" panose="020B0604020202020204" charset="-93"/>
      <p:regular r:id="rId44"/>
    </p:embeddedFont>
    <p:embeddedFont>
      <p:font typeface="Muli Bold" panose="020B0604020202020204" charset="-93"/>
      <p:regular r:id="rId45"/>
    </p:embeddedFont>
    <p:embeddedFont>
      <p:font typeface="Muli Regular" panose="020B0604020202020204" charset="-93"/>
      <p:regular r:id="rId46"/>
    </p:embeddedFont>
    <p:embeddedFont>
      <p:font typeface="Open Sans Bold Bold" panose="020B0604020202020204" charset="0"/>
      <p:regular r:id="rId47"/>
    </p:embeddedFont>
    <p:embeddedFont>
      <p:font typeface="Open Sauce" panose="020B0604020202020204" charset="0"/>
      <p:regular r:id="rId48"/>
    </p:embeddedFont>
    <p:embeddedFont>
      <p:font typeface="Open Sauce Bold" panose="020B0604020202020204" charset="0"/>
      <p:regular r:id="rId49"/>
    </p:embeddedFont>
    <p:embeddedFont>
      <p:font typeface="Oswald" panose="00000500000000000000" pitchFamily="2" charset="-93"/>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59.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59.sv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3.png"/><Relationship Id="rId4" Type="http://schemas.openxmlformats.org/officeDocument/2006/relationships/image" Target="../media/image54.png"/><Relationship Id="rId9" Type="http://schemas.openxmlformats.org/officeDocument/2006/relationships/image" Target="../media/image59.sv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4.png"/><Relationship Id="rId4" Type="http://schemas.openxmlformats.org/officeDocument/2006/relationships/image" Target="../media/image54.png"/><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50.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png"/><Relationship Id="rId2" Type="http://schemas.openxmlformats.org/officeDocument/2006/relationships/image" Target="../media/image49.jpeg"/><Relationship Id="rId16" Type="http://schemas.openxmlformats.org/officeDocument/2006/relationships/image" Target="../media/image75.svg"/><Relationship Id="rId20" Type="http://schemas.openxmlformats.org/officeDocument/2006/relationships/image" Target="../media/image79.sv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70.png"/><Relationship Id="rId5" Type="http://schemas.openxmlformats.org/officeDocument/2006/relationships/image" Target="../media/image41.png"/><Relationship Id="rId15" Type="http://schemas.openxmlformats.org/officeDocument/2006/relationships/image" Target="../media/image74.png"/><Relationship Id="rId10" Type="http://schemas.openxmlformats.org/officeDocument/2006/relationships/image" Target="../media/image69.svg"/><Relationship Id="rId19" Type="http://schemas.openxmlformats.org/officeDocument/2006/relationships/image" Target="../media/image78.png"/><Relationship Id="rId4" Type="http://schemas.openxmlformats.org/officeDocument/2006/relationships/image" Target="../media/image51.svg"/><Relationship Id="rId9" Type="http://schemas.openxmlformats.org/officeDocument/2006/relationships/image" Target="../media/image68.png"/><Relationship Id="rId14" Type="http://schemas.openxmlformats.org/officeDocument/2006/relationships/image" Target="../media/image73.sv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83.svg"/><Relationship Id="rId3" Type="http://schemas.openxmlformats.org/officeDocument/2006/relationships/image" Target="../media/image50.png"/><Relationship Id="rId21" Type="http://schemas.openxmlformats.org/officeDocument/2006/relationships/image" Target="../media/image86.png"/><Relationship Id="rId7" Type="http://schemas.openxmlformats.org/officeDocument/2006/relationships/image" Target="../media/image42.svg"/><Relationship Id="rId12" Type="http://schemas.openxmlformats.org/officeDocument/2006/relationships/image" Target="../media/image71.svg"/><Relationship Id="rId17" Type="http://schemas.openxmlformats.org/officeDocument/2006/relationships/image" Target="../media/image82.png"/><Relationship Id="rId2" Type="http://schemas.openxmlformats.org/officeDocument/2006/relationships/image" Target="../media/image49.jpeg"/><Relationship Id="rId16" Type="http://schemas.openxmlformats.org/officeDocument/2006/relationships/image" Target="../media/image79.svg"/><Relationship Id="rId2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70.png"/><Relationship Id="rId5" Type="http://schemas.openxmlformats.org/officeDocument/2006/relationships/image" Target="../media/image80.png"/><Relationship Id="rId15" Type="http://schemas.openxmlformats.org/officeDocument/2006/relationships/image" Target="../media/image78.png"/><Relationship Id="rId10" Type="http://schemas.openxmlformats.org/officeDocument/2006/relationships/image" Target="../media/image67.png"/><Relationship Id="rId19" Type="http://schemas.openxmlformats.org/officeDocument/2006/relationships/image" Target="../media/image84.png"/><Relationship Id="rId4" Type="http://schemas.openxmlformats.org/officeDocument/2006/relationships/image" Target="../media/image51.svg"/><Relationship Id="rId9" Type="http://schemas.openxmlformats.org/officeDocument/2006/relationships/image" Target="../media/image81.png"/><Relationship Id="rId14" Type="http://schemas.openxmlformats.org/officeDocument/2006/relationships/image" Target="../media/image75.svg"/><Relationship Id="rId22"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sv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svg"/></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5.svg"/><Relationship Id="rId3" Type="http://schemas.openxmlformats.org/officeDocument/2006/relationships/image" Target="../media/image89.png"/><Relationship Id="rId7" Type="http://schemas.openxmlformats.org/officeDocument/2006/relationships/image" Target="../media/image94.png"/><Relationship Id="rId12" Type="http://schemas.openxmlformats.org/officeDocument/2006/relationships/image" Target="../media/image99.svg"/><Relationship Id="rId17" Type="http://schemas.openxmlformats.org/officeDocument/2006/relationships/image" Target="../media/image104.png"/><Relationship Id="rId2" Type="http://schemas.openxmlformats.org/officeDocument/2006/relationships/image" Target="../media/image88.jpeg"/><Relationship Id="rId16" Type="http://schemas.openxmlformats.org/officeDocument/2006/relationships/image" Target="../media/image103.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102.svg"/><Relationship Id="rId10" Type="http://schemas.openxmlformats.org/officeDocument/2006/relationships/image" Target="../media/image97.svg"/><Relationship Id="rId19" Type="http://schemas.openxmlformats.org/officeDocument/2006/relationships/image" Target="../media/image106.png"/><Relationship Id="rId4" Type="http://schemas.openxmlformats.org/officeDocument/2006/relationships/image" Target="../media/image90.svg"/><Relationship Id="rId9" Type="http://schemas.openxmlformats.org/officeDocument/2006/relationships/image" Target="../media/image96.png"/><Relationship Id="rId14" Type="http://schemas.openxmlformats.org/officeDocument/2006/relationships/image" Target="../media/image101.pn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sv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09.sv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09.svg"/></Relationships>
</file>

<file path=ppt/slides/_rels/slide29.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png"/><Relationship Id="rId18" Type="http://schemas.openxmlformats.org/officeDocument/2006/relationships/image" Target="../media/image128.svg"/><Relationship Id="rId3" Type="http://schemas.openxmlformats.org/officeDocument/2006/relationships/image" Target="../media/image113.sv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png"/><Relationship Id="rId2" Type="http://schemas.openxmlformats.org/officeDocument/2006/relationships/image" Target="../media/image112.png"/><Relationship Id="rId16" Type="http://schemas.openxmlformats.org/officeDocument/2006/relationships/image" Target="../media/image126.svg"/><Relationship Id="rId20" Type="http://schemas.openxmlformats.org/officeDocument/2006/relationships/image" Target="../media/image130.svg"/><Relationship Id="rId1" Type="http://schemas.openxmlformats.org/officeDocument/2006/relationships/slideLayout" Target="../slideLayouts/slideLayout7.xml"/><Relationship Id="rId6" Type="http://schemas.openxmlformats.org/officeDocument/2006/relationships/image" Target="../media/image116.jpeg"/><Relationship Id="rId11" Type="http://schemas.openxmlformats.org/officeDocument/2006/relationships/image" Target="../media/image121.png"/><Relationship Id="rId5" Type="http://schemas.openxmlformats.org/officeDocument/2006/relationships/image" Target="../media/image115.svg"/><Relationship Id="rId15" Type="http://schemas.openxmlformats.org/officeDocument/2006/relationships/image" Target="../media/image125.png"/><Relationship Id="rId10" Type="http://schemas.openxmlformats.org/officeDocument/2006/relationships/image" Target="../media/image120.svg"/><Relationship Id="rId19" Type="http://schemas.openxmlformats.org/officeDocument/2006/relationships/image" Target="../media/image129.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13.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4.svg"/></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3.sv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5.svg"/></Relationships>
</file>

<file path=ppt/slides/_rels/slide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94" b="1240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32207">
            <a:off x="7835833" y="-189045"/>
            <a:ext cx="14126902" cy="14126902"/>
          </a:xfrm>
          <a:prstGeom prst="rect">
            <a:avLst/>
          </a:prstGeom>
        </p:spPr>
      </p:pic>
      <p:pic>
        <p:nvPicPr>
          <p:cNvPr id="4" name="Picture 4"/>
          <p:cNvPicPr>
            <a:picLocks noChangeAspect="1"/>
          </p:cNvPicPr>
          <p:nvPr/>
        </p:nvPicPr>
        <p:blipFill>
          <a:blip r:embed="rId5">
            <a:alphaModFix amt="1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869018" y="0"/>
            <a:ext cx="10418482" cy="10418482"/>
          </a:xfrm>
          <a:prstGeom prst="rect">
            <a:avLst/>
          </a:prstGeom>
        </p:spPr>
      </p:pic>
      <p:pic>
        <p:nvPicPr>
          <p:cNvPr id="5" name="Picture 5"/>
          <p:cNvPicPr>
            <a:picLocks noChangeAspect="1"/>
          </p:cNvPicPr>
          <p:nvPr/>
        </p:nvPicPr>
        <p:blipFill>
          <a:blip r:embed="rId7">
            <a:alphaModFix amt="29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742041">
            <a:off x="2653508" y="-1741711"/>
            <a:ext cx="12936810" cy="13527083"/>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002772">
            <a:off x="7720179" y="6193841"/>
            <a:ext cx="4460745" cy="2327698"/>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47202" y="-2603804"/>
            <a:ext cx="4092356" cy="4114800"/>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752675" y="9002992"/>
            <a:ext cx="4092356" cy="4114800"/>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545153" y="2884050"/>
            <a:ext cx="373664" cy="373664"/>
          </a:xfrm>
          <a:prstGeom prst="rect">
            <a:avLst/>
          </a:prstGeom>
        </p:spPr>
      </p:pic>
      <p:pic>
        <p:nvPicPr>
          <p:cNvPr id="10" name="Picture 10"/>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712452" y="5525556"/>
            <a:ext cx="373664" cy="373664"/>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009544" y="7997985"/>
            <a:ext cx="244053" cy="244053"/>
          </a:xfrm>
          <a:prstGeom prst="rect">
            <a:avLst/>
          </a:prstGeom>
        </p:spPr>
      </p:pic>
      <p:pic>
        <p:nvPicPr>
          <p:cNvPr id="12" name="Picture 12"/>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454052" y="1942039"/>
            <a:ext cx="244053" cy="244053"/>
          </a:xfrm>
          <a:prstGeom prst="rect">
            <a:avLst/>
          </a:prstGeom>
        </p:spPr>
      </p:pic>
      <p:pic>
        <p:nvPicPr>
          <p:cNvPr id="13" name="Picture 1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941441" y="9136274"/>
            <a:ext cx="244053" cy="244053"/>
          </a:xfrm>
          <a:prstGeom prst="rect">
            <a:avLst/>
          </a:prstGeom>
        </p:spPr>
      </p:pic>
      <p:pic>
        <p:nvPicPr>
          <p:cNvPr id="14" name="Picture 14"/>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731718" y="148787"/>
            <a:ext cx="693081" cy="693081"/>
          </a:xfrm>
          <a:prstGeom prst="rect">
            <a:avLst/>
          </a:prstGeom>
        </p:spPr>
      </p:pic>
      <p:pic>
        <p:nvPicPr>
          <p:cNvPr id="15" name="Picture 1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2693062" y="655036"/>
            <a:ext cx="373664" cy="373664"/>
          </a:xfrm>
          <a:prstGeom prst="rect">
            <a:avLst/>
          </a:prstGeom>
        </p:spPr>
      </p:pic>
      <p:pic>
        <p:nvPicPr>
          <p:cNvPr id="16" name="Picture 16"/>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7337026" y="5021831"/>
            <a:ext cx="2789385" cy="877388"/>
          </a:xfrm>
          <a:prstGeom prst="rect">
            <a:avLst/>
          </a:prstGeom>
        </p:spPr>
      </p:pic>
      <p:sp>
        <p:nvSpPr>
          <p:cNvPr id="17" name="TextBox 17"/>
          <p:cNvSpPr txBox="1"/>
          <p:nvPr/>
        </p:nvSpPr>
        <p:spPr>
          <a:xfrm>
            <a:off x="3852857" y="933450"/>
            <a:ext cx="10538114" cy="919719"/>
          </a:xfrm>
          <a:prstGeom prst="rect">
            <a:avLst/>
          </a:prstGeom>
        </p:spPr>
        <p:txBody>
          <a:bodyPr lIns="0" tIns="0" rIns="0" bIns="0" rtlCol="0" anchor="t">
            <a:spAutoFit/>
          </a:bodyPr>
          <a:lstStyle/>
          <a:p>
            <a:pPr algn="ctr">
              <a:lnSpc>
                <a:spcPts val="7581"/>
              </a:lnSpc>
              <a:spcBef>
                <a:spcPct val="0"/>
              </a:spcBef>
            </a:pPr>
            <a:r>
              <a:rPr lang="en-US" sz="5415" dirty="0">
                <a:solidFill>
                  <a:srgbClr val="FFFFFF"/>
                </a:solidFill>
                <a:latin typeface="Muli Regular"/>
              </a:rPr>
              <a:t>REINFORCEMENT LEARNING</a:t>
            </a:r>
          </a:p>
        </p:txBody>
      </p:sp>
      <p:sp>
        <p:nvSpPr>
          <p:cNvPr id="18" name="TextBox 18"/>
          <p:cNvSpPr txBox="1"/>
          <p:nvPr/>
        </p:nvSpPr>
        <p:spPr>
          <a:xfrm>
            <a:off x="433385" y="2062267"/>
            <a:ext cx="17421230" cy="2228706"/>
          </a:xfrm>
          <a:prstGeom prst="rect">
            <a:avLst/>
          </a:prstGeom>
        </p:spPr>
        <p:txBody>
          <a:bodyPr lIns="0" tIns="0" rIns="0" bIns="0" rtlCol="0" anchor="t">
            <a:spAutoFit/>
          </a:bodyPr>
          <a:lstStyle/>
          <a:p>
            <a:pPr algn="ctr">
              <a:lnSpc>
                <a:spcPts val="8932"/>
              </a:lnSpc>
            </a:pPr>
            <a:r>
              <a:rPr lang="en-US" sz="6380" dirty="0">
                <a:solidFill>
                  <a:srgbClr val="FFFFFF"/>
                </a:solidFill>
                <a:latin typeface="Muli Black"/>
              </a:rPr>
              <a:t>BASIC CONCEPTS, </a:t>
            </a:r>
          </a:p>
          <a:p>
            <a:pPr algn="ctr">
              <a:lnSpc>
                <a:spcPts val="8932"/>
              </a:lnSpc>
              <a:spcBef>
                <a:spcPct val="0"/>
              </a:spcBef>
            </a:pPr>
            <a:r>
              <a:rPr lang="en-US" sz="6380" dirty="0">
                <a:solidFill>
                  <a:srgbClr val="FFFFFF"/>
                </a:solidFill>
                <a:latin typeface="Muli Black"/>
              </a:rPr>
              <a:t>FARAMA GYMNASIUM PACKAGE</a:t>
            </a:r>
          </a:p>
        </p:txBody>
      </p:sp>
      <p:sp>
        <p:nvSpPr>
          <p:cNvPr id="19" name="TextBox 19"/>
          <p:cNvSpPr txBox="1"/>
          <p:nvPr/>
        </p:nvSpPr>
        <p:spPr>
          <a:xfrm>
            <a:off x="7571832" y="5121510"/>
            <a:ext cx="2319773" cy="642710"/>
          </a:xfrm>
          <a:prstGeom prst="rect">
            <a:avLst/>
          </a:prstGeom>
        </p:spPr>
        <p:txBody>
          <a:bodyPr lIns="0" tIns="0" rIns="0" bIns="0" rtlCol="0" anchor="t">
            <a:spAutoFit/>
          </a:bodyPr>
          <a:lstStyle/>
          <a:p>
            <a:pPr algn="ctr">
              <a:lnSpc>
                <a:spcPts val="5221"/>
              </a:lnSpc>
              <a:spcBef>
                <a:spcPct val="0"/>
              </a:spcBef>
            </a:pPr>
            <a:r>
              <a:rPr lang="en-US" sz="3729" dirty="0" err="1">
                <a:solidFill>
                  <a:srgbClr val="FFFFFF"/>
                </a:solidFill>
                <a:latin typeface="Muli Black"/>
              </a:rPr>
              <a:t>Nhóm</a:t>
            </a:r>
            <a:r>
              <a:rPr lang="en-US" sz="3729" dirty="0">
                <a:solidFill>
                  <a:srgbClr val="FFFFFF"/>
                </a:solidFill>
                <a:latin typeface="Muli Black"/>
              </a:rPr>
              <a:t> 10</a:t>
            </a:r>
          </a:p>
        </p:txBody>
      </p:sp>
      <p:sp>
        <p:nvSpPr>
          <p:cNvPr id="20" name="TextBox 20"/>
          <p:cNvSpPr txBox="1"/>
          <p:nvPr/>
        </p:nvSpPr>
        <p:spPr>
          <a:xfrm>
            <a:off x="1587036" y="6729437"/>
            <a:ext cx="4599384" cy="447481"/>
          </a:xfrm>
          <a:prstGeom prst="rect">
            <a:avLst/>
          </a:prstGeom>
        </p:spPr>
        <p:txBody>
          <a:bodyPr lIns="0" tIns="0" rIns="0" bIns="0" rtlCol="0" anchor="t">
            <a:spAutoFit/>
          </a:bodyPr>
          <a:lstStyle/>
          <a:p>
            <a:pPr algn="just">
              <a:lnSpc>
                <a:spcPts val="3685"/>
              </a:lnSpc>
              <a:spcBef>
                <a:spcPct val="0"/>
              </a:spcBef>
            </a:pPr>
            <a:r>
              <a:rPr lang="en-US" sz="2632" dirty="0">
                <a:solidFill>
                  <a:srgbClr val="FFFFFF"/>
                </a:solidFill>
                <a:latin typeface="Muli Black"/>
              </a:rPr>
              <a:t>Hoàng Mai </a:t>
            </a:r>
            <a:r>
              <a:rPr lang="en-US" sz="2632" dirty="0" err="1">
                <a:solidFill>
                  <a:srgbClr val="FFFFFF"/>
                </a:solidFill>
                <a:latin typeface="Muli Black"/>
              </a:rPr>
              <a:t>Hiếu</a:t>
            </a:r>
            <a:r>
              <a:rPr lang="en-US" sz="2632" dirty="0">
                <a:solidFill>
                  <a:srgbClr val="FFFFFF"/>
                </a:solidFill>
                <a:latin typeface="Muli Black"/>
              </a:rPr>
              <a:t> - 21110882</a:t>
            </a:r>
          </a:p>
        </p:txBody>
      </p:sp>
      <p:sp>
        <p:nvSpPr>
          <p:cNvPr id="21" name="TextBox 21"/>
          <p:cNvSpPr txBox="1"/>
          <p:nvPr/>
        </p:nvSpPr>
        <p:spPr>
          <a:xfrm>
            <a:off x="1587036" y="7339371"/>
            <a:ext cx="6598458" cy="447481"/>
          </a:xfrm>
          <a:prstGeom prst="rect">
            <a:avLst/>
          </a:prstGeom>
        </p:spPr>
        <p:txBody>
          <a:bodyPr lIns="0" tIns="0" rIns="0" bIns="0" rtlCol="0" anchor="t">
            <a:spAutoFit/>
          </a:bodyPr>
          <a:lstStyle/>
          <a:p>
            <a:pPr algn="ctr">
              <a:lnSpc>
                <a:spcPts val="3685"/>
              </a:lnSpc>
              <a:spcBef>
                <a:spcPct val="0"/>
              </a:spcBef>
            </a:pPr>
            <a:r>
              <a:rPr lang="en-US" sz="2632">
                <a:solidFill>
                  <a:srgbClr val="FFFFFF"/>
                </a:solidFill>
                <a:latin typeface="Muli Black"/>
              </a:rPr>
              <a:t>Trương Nguyễn Thùy Trang - 21110691</a:t>
            </a:r>
          </a:p>
        </p:txBody>
      </p:sp>
      <p:sp>
        <p:nvSpPr>
          <p:cNvPr id="22" name="TextBox 22"/>
          <p:cNvSpPr txBox="1"/>
          <p:nvPr/>
        </p:nvSpPr>
        <p:spPr>
          <a:xfrm>
            <a:off x="1587036" y="7949304"/>
            <a:ext cx="4773776" cy="447481"/>
          </a:xfrm>
          <a:prstGeom prst="rect">
            <a:avLst/>
          </a:prstGeom>
        </p:spPr>
        <p:txBody>
          <a:bodyPr lIns="0" tIns="0" rIns="0" bIns="0" rtlCol="0" anchor="t">
            <a:spAutoFit/>
          </a:bodyPr>
          <a:lstStyle/>
          <a:p>
            <a:pPr>
              <a:lnSpc>
                <a:spcPts val="3685"/>
              </a:lnSpc>
              <a:spcBef>
                <a:spcPct val="0"/>
              </a:spcBef>
            </a:pPr>
            <a:r>
              <a:rPr lang="en-US" sz="2632">
                <a:solidFill>
                  <a:srgbClr val="FFFFFF"/>
                </a:solidFill>
                <a:latin typeface="Muli Black"/>
              </a:rPr>
              <a:t>Đặng Công Tuấn - 21110709</a:t>
            </a:r>
          </a:p>
        </p:txBody>
      </p:sp>
      <p:sp>
        <p:nvSpPr>
          <p:cNvPr id="23" name="TextBox 23"/>
          <p:cNvSpPr txBox="1"/>
          <p:nvPr/>
        </p:nvSpPr>
        <p:spPr>
          <a:xfrm>
            <a:off x="1587036" y="8558710"/>
            <a:ext cx="4599384" cy="447481"/>
          </a:xfrm>
          <a:prstGeom prst="rect">
            <a:avLst/>
          </a:prstGeom>
        </p:spPr>
        <p:txBody>
          <a:bodyPr lIns="0" tIns="0" rIns="0" bIns="0" rtlCol="0" anchor="t">
            <a:spAutoFit/>
          </a:bodyPr>
          <a:lstStyle/>
          <a:p>
            <a:pPr algn="ctr">
              <a:lnSpc>
                <a:spcPts val="3685"/>
              </a:lnSpc>
              <a:spcBef>
                <a:spcPct val="0"/>
              </a:spcBef>
            </a:pPr>
            <a:r>
              <a:rPr lang="en-US" sz="2632">
                <a:solidFill>
                  <a:srgbClr val="FFFFFF"/>
                </a:solidFill>
                <a:latin typeface="Muli Black"/>
              </a:rPr>
              <a:t>Nguyễn Văn Tín - 21110931</a:t>
            </a:r>
          </a:p>
        </p:txBody>
      </p:sp>
      <p:sp>
        <p:nvSpPr>
          <p:cNvPr id="24" name="TextBox 24"/>
          <p:cNvSpPr txBox="1"/>
          <p:nvPr/>
        </p:nvSpPr>
        <p:spPr>
          <a:xfrm>
            <a:off x="11464876" y="6729437"/>
            <a:ext cx="5029646" cy="447481"/>
          </a:xfrm>
          <a:prstGeom prst="rect">
            <a:avLst/>
          </a:prstGeom>
        </p:spPr>
        <p:txBody>
          <a:bodyPr lIns="0" tIns="0" rIns="0" bIns="0" rtlCol="0" anchor="t">
            <a:spAutoFit/>
          </a:bodyPr>
          <a:lstStyle/>
          <a:p>
            <a:pPr algn="ctr">
              <a:lnSpc>
                <a:spcPts val="3685"/>
              </a:lnSpc>
              <a:spcBef>
                <a:spcPct val="0"/>
              </a:spcBef>
            </a:pPr>
            <a:r>
              <a:rPr lang="en-US" sz="2632" dirty="0" err="1">
                <a:solidFill>
                  <a:srgbClr val="FFFFFF"/>
                </a:solidFill>
                <a:latin typeface="Muli Black"/>
              </a:rPr>
              <a:t>Nguyễn</a:t>
            </a:r>
            <a:r>
              <a:rPr lang="en-US" sz="2632" dirty="0">
                <a:solidFill>
                  <a:srgbClr val="FFFFFF"/>
                </a:solidFill>
                <a:latin typeface="Muli Black"/>
              </a:rPr>
              <a:t> Thành </a:t>
            </a:r>
            <a:r>
              <a:rPr lang="en-US" sz="2632" dirty="0" err="1">
                <a:solidFill>
                  <a:srgbClr val="FFFFFF"/>
                </a:solidFill>
                <a:latin typeface="Muli Black"/>
              </a:rPr>
              <a:t>Lộc</a:t>
            </a:r>
            <a:r>
              <a:rPr lang="en-US" sz="2632" dirty="0">
                <a:solidFill>
                  <a:srgbClr val="FFFFFF"/>
                </a:solidFill>
                <a:latin typeface="Muli Black"/>
              </a:rPr>
              <a:t> - 21110879</a:t>
            </a:r>
          </a:p>
        </p:txBody>
      </p:sp>
      <p:sp>
        <p:nvSpPr>
          <p:cNvPr id="25" name="TextBox 25"/>
          <p:cNvSpPr txBox="1"/>
          <p:nvPr/>
        </p:nvSpPr>
        <p:spPr>
          <a:xfrm>
            <a:off x="11464876" y="7339371"/>
            <a:ext cx="4894485" cy="447481"/>
          </a:xfrm>
          <a:prstGeom prst="rect">
            <a:avLst/>
          </a:prstGeom>
        </p:spPr>
        <p:txBody>
          <a:bodyPr lIns="0" tIns="0" rIns="0" bIns="0" rtlCol="0" anchor="t">
            <a:spAutoFit/>
          </a:bodyPr>
          <a:lstStyle/>
          <a:p>
            <a:pPr algn="ctr">
              <a:lnSpc>
                <a:spcPts val="3685"/>
              </a:lnSpc>
              <a:spcBef>
                <a:spcPct val="0"/>
              </a:spcBef>
            </a:pPr>
            <a:r>
              <a:rPr lang="en-US" sz="2632" dirty="0" err="1">
                <a:solidFill>
                  <a:srgbClr val="FFFFFF"/>
                </a:solidFill>
                <a:latin typeface="Muli Black"/>
              </a:rPr>
              <a:t>Trần</a:t>
            </a:r>
            <a:r>
              <a:rPr lang="en-US" sz="2632" dirty="0">
                <a:solidFill>
                  <a:srgbClr val="FFFFFF"/>
                </a:solidFill>
                <a:latin typeface="Muli Black"/>
              </a:rPr>
              <a:t> Hoàng </a:t>
            </a:r>
            <a:r>
              <a:rPr lang="en-US" sz="2632" dirty="0" err="1">
                <a:solidFill>
                  <a:srgbClr val="FFFFFF"/>
                </a:solidFill>
                <a:latin typeface="Muli Black"/>
              </a:rPr>
              <a:t>Phúc</a:t>
            </a:r>
            <a:r>
              <a:rPr lang="en-US" sz="2632" dirty="0">
                <a:solidFill>
                  <a:srgbClr val="FFFFFF"/>
                </a:solidFill>
                <a:latin typeface="Muli Black"/>
              </a:rPr>
              <a:t> - 21110606</a:t>
            </a:r>
          </a:p>
        </p:txBody>
      </p:sp>
      <p:sp>
        <p:nvSpPr>
          <p:cNvPr id="26" name="TextBox 26"/>
          <p:cNvSpPr txBox="1"/>
          <p:nvPr/>
        </p:nvSpPr>
        <p:spPr>
          <a:xfrm>
            <a:off x="11464876" y="7872459"/>
            <a:ext cx="5800068" cy="447481"/>
          </a:xfrm>
          <a:prstGeom prst="rect">
            <a:avLst/>
          </a:prstGeom>
        </p:spPr>
        <p:txBody>
          <a:bodyPr lIns="0" tIns="0" rIns="0" bIns="0" rtlCol="0" anchor="t">
            <a:spAutoFit/>
          </a:bodyPr>
          <a:lstStyle/>
          <a:p>
            <a:pPr algn="ctr">
              <a:lnSpc>
                <a:spcPts val="3685"/>
              </a:lnSpc>
              <a:spcBef>
                <a:spcPct val="0"/>
              </a:spcBef>
            </a:pPr>
            <a:r>
              <a:rPr lang="en-US" sz="2632" dirty="0" err="1">
                <a:solidFill>
                  <a:srgbClr val="FFFFFF"/>
                </a:solidFill>
                <a:latin typeface="Muli Black"/>
              </a:rPr>
              <a:t>Nguyễn</a:t>
            </a:r>
            <a:r>
              <a:rPr lang="en-US" sz="2632" dirty="0">
                <a:solidFill>
                  <a:srgbClr val="FFFFFF"/>
                </a:solidFill>
                <a:latin typeface="Muli Black"/>
              </a:rPr>
              <a:t> Hoàng </a:t>
            </a:r>
            <a:r>
              <a:rPr lang="en-US" sz="2632" dirty="0" err="1">
                <a:solidFill>
                  <a:srgbClr val="FFFFFF"/>
                </a:solidFill>
                <a:latin typeface="Muli Black"/>
              </a:rPr>
              <a:t>Phương</a:t>
            </a:r>
            <a:r>
              <a:rPr lang="en-US" sz="2632" dirty="0">
                <a:solidFill>
                  <a:srgbClr val="FFFFFF"/>
                </a:solidFill>
                <a:latin typeface="Muli Black"/>
              </a:rPr>
              <a:t> - 21110609</a:t>
            </a:r>
          </a:p>
        </p:txBody>
      </p:sp>
      <p:sp>
        <p:nvSpPr>
          <p:cNvPr id="27" name="TextBox 27"/>
          <p:cNvSpPr txBox="1"/>
          <p:nvPr/>
        </p:nvSpPr>
        <p:spPr>
          <a:xfrm>
            <a:off x="11464876" y="8481864"/>
            <a:ext cx="5178324" cy="447481"/>
          </a:xfrm>
          <a:prstGeom prst="rect">
            <a:avLst/>
          </a:prstGeom>
        </p:spPr>
        <p:txBody>
          <a:bodyPr lIns="0" tIns="0" rIns="0" bIns="0" rtlCol="0" anchor="t">
            <a:spAutoFit/>
          </a:bodyPr>
          <a:lstStyle/>
          <a:p>
            <a:pPr algn="ctr">
              <a:lnSpc>
                <a:spcPts val="3685"/>
              </a:lnSpc>
              <a:spcBef>
                <a:spcPct val="0"/>
              </a:spcBef>
            </a:pPr>
            <a:r>
              <a:rPr lang="en-US" sz="2632">
                <a:solidFill>
                  <a:srgbClr val="FFFFFF"/>
                </a:solidFill>
                <a:latin typeface="Muli Black"/>
              </a:rPr>
              <a:t>Mai Đình Hồng Sơn - 21110465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Scale>
                                      <p:cBhvr>
                                        <p:cTn id="21"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6"/>
                                        </p:tgtEl>
                                        <p:attrNameLst>
                                          <p:attrName>ppt_x</p:attrName>
                                          <p:attrName>ppt_y</p:attrName>
                                        </p:attrNameLst>
                                      </p:cBhvr>
                                    </p:animMotion>
                                    <p:animEffect transition="in" filter="fade">
                                      <p:cBhvr>
                                        <p:cTn id="23" dur="1000"/>
                                        <p:tgtEl>
                                          <p:spTgt spid="16"/>
                                        </p:tgtEl>
                                      </p:cBhvr>
                                    </p:animEffect>
                                  </p:childTnLst>
                                </p:cTn>
                              </p:par>
                              <p:par>
                                <p:cTn id="24" presetID="52" presetClass="entr" presetSubtype="0" fill="hold" grpId="2" nodeType="withEffect">
                                  <p:stCondLst>
                                    <p:cond delay="0"/>
                                  </p:stCondLst>
                                  <p:childTnLst>
                                    <p:set>
                                      <p:cBhvr>
                                        <p:cTn id="25" dur="1" fill="hold">
                                          <p:stCondLst>
                                            <p:cond delay="0"/>
                                          </p:stCondLst>
                                        </p:cTn>
                                        <p:tgtEl>
                                          <p:spTgt spid="24"/>
                                        </p:tgtEl>
                                        <p:attrNameLst>
                                          <p:attrName>style.visibility</p:attrName>
                                        </p:attrNameLst>
                                      </p:cBhvr>
                                      <p:to>
                                        <p:strVal val="visible"/>
                                      </p:to>
                                    </p:set>
                                    <p:animScale>
                                      <p:cBhvr>
                                        <p:cTn id="26"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4"/>
                                        </p:tgtEl>
                                        <p:attrNameLst>
                                          <p:attrName>ppt_x</p:attrName>
                                          <p:attrName>ppt_y</p:attrName>
                                        </p:attrNameLst>
                                      </p:cBhvr>
                                    </p:animMotion>
                                    <p:animEffect transition="in" filter="fade">
                                      <p:cBhvr>
                                        <p:cTn id="28" dur="1000"/>
                                        <p:tgtEl>
                                          <p:spTgt spid="24"/>
                                        </p:tgtEl>
                                      </p:cBhvr>
                                    </p:animEffect>
                                  </p:childTnLst>
                                </p:cTn>
                              </p:par>
                              <p:par>
                                <p:cTn id="29" presetID="52" presetClass="entr" presetSubtype="0" fill="hold" grpId="2" nodeType="withEffect">
                                  <p:stCondLst>
                                    <p:cond delay="0"/>
                                  </p:stCondLst>
                                  <p:childTnLst>
                                    <p:set>
                                      <p:cBhvr>
                                        <p:cTn id="30" dur="1" fill="hold">
                                          <p:stCondLst>
                                            <p:cond delay="0"/>
                                          </p:stCondLst>
                                        </p:cTn>
                                        <p:tgtEl>
                                          <p:spTgt spid="25"/>
                                        </p:tgtEl>
                                        <p:attrNameLst>
                                          <p:attrName>style.visibility</p:attrName>
                                        </p:attrNameLst>
                                      </p:cBhvr>
                                      <p:to>
                                        <p:strVal val="visible"/>
                                      </p:to>
                                    </p:set>
                                    <p:animScale>
                                      <p:cBhvr>
                                        <p:cTn id="31"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5"/>
                                        </p:tgtEl>
                                        <p:attrNameLst>
                                          <p:attrName>ppt_x</p:attrName>
                                          <p:attrName>ppt_y</p:attrName>
                                        </p:attrNameLst>
                                      </p:cBhvr>
                                    </p:animMotion>
                                    <p:animEffect transition="in" filter="fade">
                                      <p:cBhvr>
                                        <p:cTn id="33" dur="1000"/>
                                        <p:tgtEl>
                                          <p:spTgt spid="25"/>
                                        </p:tgtEl>
                                      </p:cBhvr>
                                    </p:animEffect>
                                  </p:childTnLst>
                                </p:cTn>
                              </p:par>
                              <p:par>
                                <p:cTn id="34" presetID="52" presetClass="entr" presetSubtype="0" fill="hold" grpId="2" nodeType="withEffect">
                                  <p:stCondLst>
                                    <p:cond delay="0"/>
                                  </p:stCondLst>
                                  <p:childTnLst>
                                    <p:set>
                                      <p:cBhvr>
                                        <p:cTn id="35" dur="1" fill="hold">
                                          <p:stCondLst>
                                            <p:cond delay="0"/>
                                          </p:stCondLst>
                                        </p:cTn>
                                        <p:tgtEl>
                                          <p:spTgt spid="26"/>
                                        </p:tgtEl>
                                        <p:attrNameLst>
                                          <p:attrName>style.visibility</p:attrName>
                                        </p:attrNameLst>
                                      </p:cBhvr>
                                      <p:to>
                                        <p:strVal val="visible"/>
                                      </p:to>
                                    </p:set>
                                    <p:animScale>
                                      <p:cBhvr>
                                        <p:cTn id="3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26"/>
                                        </p:tgtEl>
                                        <p:attrNameLst>
                                          <p:attrName>ppt_x</p:attrName>
                                          <p:attrName>ppt_y</p:attrName>
                                        </p:attrNameLst>
                                      </p:cBhvr>
                                    </p:animMotion>
                                    <p:animEffect transition="in" filter="fade">
                                      <p:cBhvr>
                                        <p:cTn id="38" dur="1000"/>
                                        <p:tgtEl>
                                          <p:spTgt spid="26"/>
                                        </p:tgtEl>
                                      </p:cBhvr>
                                    </p:animEffect>
                                  </p:childTnLst>
                                </p:cTn>
                              </p:par>
                              <p:par>
                                <p:cTn id="39" presetID="52" presetClass="entr" presetSubtype="0" fill="hold" grpId="2" nodeType="withEffect">
                                  <p:stCondLst>
                                    <p:cond delay="0"/>
                                  </p:stCondLst>
                                  <p:childTnLst>
                                    <p:set>
                                      <p:cBhvr>
                                        <p:cTn id="40" dur="1" fill="hold">
                                          <p:stCondLst>
                                            <p:cond delay="0"/>
                                          </p:stCondLst>
                                        </p:cTn>
                                        <p:tgtEl>
                                          <p:spTgt spid="27"/>
                                        </p:tgtEl>
                                        <p:attrNameLst>
                                          <p:attrName>style.visibility</p:attrName>
                                        </p:attrNameLst>
                                      </p:cBhvr>
                                      <p:to>
                                        <p:strVal val="visible"/>
                                      </p:to>
                                    </p:set>
                                    <p:animScale>
                                      <p:cBhvr>
                                        <p:cTn id="41"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27"/>
                                        </p:tgtEl>
                                        <p:attrNameLst>
                                          <p:attrName>ppt_x</p:attrName>
                                          <p:attrName>ppt_y</p:attrName>
                                        </p:attrNameLst>
                                      </p:cBhvr>
                                    </p:animMotion>
                                    <p:animEffect transition="in" filter="fade">
                                      <p:cBhvr>
                                        <p:cTn id="43" dur="1000"/>
                                        <p:tgtEl>
                                          <p:spTgt spid="27"/>
                                        </p:tgtEl>
                                      </p:cBhvr>
                                    </p:animEffect>
                                  </p:childTnLst>
                                </p:cTn>
                              </p:par>
                              <p:par>
                                <p:cTn id="44" presetID="52" presetClass="entr" presetSubtype="0" fill="hold" grpId="2" nodeType="withEffect">
                                  <p:stCondLst>
                                    <p:cond delay="0"/>
                                  </p:stCondLst>
                                  <p:childTnLst>
                                    <p:set>
                                      <p:cBhvr>
                                        <p:cTn id="45" dur="1" fill="hold">
                                          <p:stCondLst>
                                            <p:cond delay="0"/>
                                          </p:stCondLst>
                                        </p:cTn>
                                        <p:tgtEl>
                                          <p:spTgt spid="23"/>
                                        </p:tgtEl>
                                        <p:attrNameLst>
                                          <p:attrName>style.visibility</p:attrName>
                                        </p:attrNameLst>
                                      </p:cBhvr>
                                      <p:to>
                                        <p:strVal val="visible"/>
                                      </p:to>
                                    </p:set>
                                    <p:animScale>
                                      <p:cBhvr>
                                        <p:cTn id="46"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3"/>
                                        </p:tgtEl>
                                        <p:attrNameLst>
                                          <p:attrName>ppt_x</p:attrName>
                                          <p:attrName>ppt_y</p:attrName>
                                        </p:attrNameLst>
                                      </p:cBhvr>
                                    </p:animMotion>
                                    <p:animEffect transition="in" filter="fade">
                                      <p:cBhvr>
                                        <p:cTn id="48" dur="1000"/>
                                        <p:tgtEl>
                                          <p:spTgt spid="23"/>
                                        </p:tgtEl>
                                      </p:cBhvr>
                                    </p:animEffect>
                                  </p:childTnLst>
                                </p:cTn>
                              </p:par>
                              <p:par>
                                <p:cTn id="49" presetID="52" presetClass="entr" presetSubtype="0" fill="hold" grpId="2" nodeType="withEffect">
                                  <p:stCondLst>
                                    <p:cond delay="0"/>
                                  </p:stCondLst>
                                  <p:childTnLst>
                                    <p:set>
                                      <p:cBhvr>
                                        <p:cTn id="50" dur="1" fill="hold">
                                          <p:stCondLst>
                                            <p:cond delay="0"/>
                                          </p:stCondLst>
                                        </p:cTn>
                                        <p:tgtEl>
                                          <p:spTgt spid="22"/>
                                        </p:tgtEl>
                                        <p:attrNameLst>
                                          <p:attrName>style.visibility</p:attrName>
                                        </p:attrNameLst>
                                      </p:cBhvr>
                                      <p:to>
                                        <p:strVal val="visible"/>
                                      </p:to>
                                    </p:set>
                                    <p:animScale>
                                      <p:cBhvr>
                                        <p:cTn id="51"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22"/>
                                        </p:tgtEl>
                                        <p:attrNameLst>
                                          <p:attrName>ppt_x</p:attrName>
                                          <p:attrName>ppt_y</p:attrName>
                                        </p:attrNameLst>
                                      </p:cBhvr>
                                    </p:animMotion>
                                    <p:animEffect transition="in" filter="fade">
                                      <p:cBhvr>
                                        <p:cTn id="53" dur="1000"/>
                                        <p:tgtEl>
                                          <p:spTgt spid="22"/>
                                        </p:tgtEl>
                                      </p:cBhvr>
                                    </p:animEffect>
                                  </p:childTnLst>
                                </p:cTn>
                              </p:par>
                              <p:par>
                                <p:cTn id="54" presetID="52" presetClass="entr" presetSubtype="0" fill="hold" grpId="2" nodeType="withEffect">
                                  <p:stCondLst>
                                    <p:cond delay="0"/>
                                  </p:stCondLst>
                                  <p:childTnLst>
                                    <p:set>
                                      <p:cBhvr>
                                        <p:cTn id="55" dur="1" fill="hold">
                                          <p:stCondLst>
                                            <p:cond delay="0"/>
                                          </p:stCondLst>
                                        </p:cTn>
                                        <p:tgtEl>
                                          <p:spTgt spid="21"/>
                                        </p:tgtEl>
                                        <p:attrNameLst>
                                          <p:attrName>style.visibility</p:attrName>
                                        </p:attrNameLst>
                                      </p:cBhvr>
                                      <p:to>
                                        <p:strVal val="visible"/>
                                      </p:to>
                                    </p:set>
                                    <p:animScale>
                                      <p:cBhvr>
                                        <p:cTn id="5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1000" decel="50000" fill="hold">
                                          <p:stCondLst>
                                            <p:cond delay="0"/>
                                          </p:stCondLst>
                                        </p:cTn>
                                        <p:tgtEl>
                                          <p:spTgt spid="21"/>
                                        </p:tgtEl>
                                        <p:attrNameLst>
                                          <p:attrName>ppt_x</p:attrName>
                                          <p:attrName>ppt_y</p:attrName>
                                        </p:attrNameLst>
                                      </p:cBhvr>
                                    </p:animMotion>
                                    <p:animEffect transition="in" filter="fade">
                                      <p:cBhvr>
                                        <p:cTn id="58" dur="1000"/>
                                        <p:tgtEl>
                                          <p:spTgt spid="21"/>
                                        </p:tgtEl>
                                      </p:cBhvr>
                                    </p:animEffect>
                                  </p:childTnLst>
                                </p:cTn>
                              </p:par>
                              <p:par>
                                <p:cTn id="59" presetID="52" presetClass="entr" presetSubtype="0" fill="hold" grpId="2" nodeType="withEffect">
                                  <p:stCondLst>
                                    <p:cond delay="0"/>
                                  </p:stCondLst>
                                  <p:childTnLst>
                                    <p:set>
                                      <p:cBhvr>
                                        <p:cTn id="60" dur="1" fill="hold">
                                          <p:stCondLst>
                                            <p:cond delay="0"/>
                                          </p:stCondLst>
                                        </p:cTn>
                                        <p:tgtEl>
                                          <p:spTgt spid="20"/>
                                        </p:tgtEl>
                                        <p:attrNameLst>
                                          <p:attrName>style.visibility</p:attrName>
                                        </p:attrNameLst>
                                      </p:cBhvr>
                                      <p:to>
                                        <p:strVal val="visible"/>
                                      </p:to>
                                    </p:set>
                                    <p:animScale>
                                      <p:cBhvr>
                                        <p:cTn id="61"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1000" decel="50000" fill="hold">
                                          <p:stCondLst>
                                            <p:cond delay="0"/>
                                          </p:stCondLst>
                                        </p:cTn>
                                        <p:tgtEl>
                                          <p:spTgt spid="20"/>
                                        </p:tgtEl>
                                        <p:attrNameLst>
                                          <p:attrName>ppt_x</p:attrName>
                                          <p:attrName>ppt_y</p:attrName>
                                        </p:attrNameLst>
                                      </p:cBhvr>
                                    </p:animMotion>
                                    <p:animEffect transition="in" filter="fade">
                                      <p:cBhvr>
                                        <p:cTn id="63" dur="1000"/>
                                        <p:tgtEl>
                                          <p:spTgt spid="20"/>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Scale>
                                      <p:cBhvr>
                                        <p:cTn id="66"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19"/>
                                        </p:tgtEl>
                                        <p:attrNameLst>
                                          <p:attrName>ppt_x</p:attrName>
                                          <p:attrName>ppt_y</p:attrName>
                                        </p:attrNameLst>
                                      </p:cBhvr>
                                    </p:animMotion>
                                    <p:animEffect transition="in" filter="fade">
                                      <p:cBhvr>
                                        <p:cTn id="6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2"/>
      <p:bldP spid="21" grpId="2"/>
      <p:bldP spid="22" grpId="2"/>
      <p:bldP spid="23" grpId="2"/>
      <p:bldP spid="24" grpId="2"/>
      <p:bldP spid="25" grpId="2"/>
      <p:bldP spid="26" grpId="2"/>
      <p:bldP spid="27" grpId="2"/>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68821" y="3209615"/>
            <a:ext cx="1826360" cy="23514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922270" y="1879720"/>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3458203" y="3936712"/>
            <a:ext cx="10151867" cy="5033868"/>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6651154" y="6480289"/>
            <a:ext cx="3261695" cy="906018"/>
          </a:xfrm>
          <a:prstGeom prst="rect">
            <a:avLst/>
          </a:prstGeom>
        </p:spPr>
        <p:txBody>
          <a:bodyPr lIns="0" tIns="0" rIns="0" bIns="0" rtlCol="0" anchor="t">
            <a:spAutoFit/>
          </a:bodyPr>
          <a:lstStyle/>
          <a:p>
            <a:pPr>
              <a:lnSpc>
                <a:spcPts val="3695"/>
              </a:lnSpc>
            </a:pPr>
            <a:r>
              <a:rPr lang="en-US" sz="2399">
                <a:solidFill>
                  <a:srgbClr val="FFFFFF"/>
                </a:solidFill>
                <a:latin typeface="Open Sauce Bold"/>
              </a:rPr>
              <a:t>A car battery that charges quickly</a:t>
            </a:r>
          </a:p>
        </p:txBody>
      </p:sp>
      <p:sp>
        <p:nvSpPr>
          <p:cNvPr id="16" name="TextBox 16"/>
          <p:cNvSpPr txBox="1"/>
          <p:nvPr/>
        </p:nvSpPr>
        <p:spPr>
          <a:xfrm>
            <a:off x="6172160" y="2224638"/>
            <a:ext cx="4219683"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Classic Control</a:t>
            </a:r>
          </a:p>
        </p:txBody>
      </p:sp>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35473" y="3714504"/>
            <a:ext cx="1997326" cy="25715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2983647" y="4877424"/>
            <a:ext cx="11100978" cy="3549906"/>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535473" y="2599333"/>
            <a:ext cx="1997326"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BOX2D</a:t>
            </a:r>
          </a:p>
        </p:txBody>
      </p:sp>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2418" y="3144934"/>
            <a:ext cx="2399166" cy="30889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3458203" y="4036155"/>
            <a:ext cx="9647598" cy="5352546"/>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082418" y="2305274"/>
            <a:ext cx="2399166"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Toy Text</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2418" y="2776399"/>
            <a:ext cx="2158062" cy="27785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l="712" r="712"/>
          <a:stretch>
            <a:fillRect/>
          </a:stretch>
        </p:blipFill>
        <p:spPr>
          <a:xfrm>
            <a:off x="3458203" y="3193451"/>
            <a:ext cx="9647598" cy="6456191"/>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082418" y="2020489"/>
            <a:ext cx="2158062"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MuJoCo</a:t>
            </a: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3286" y="2776399"/>
            <a:ext cx="1417431" cy="18249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4890955" y="1735058"/>
            <a:ext cx="11264240" cy="750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880493" y="6722412"/>
            <a:ext cx="471206" cy="497972"/>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649642"/>
            <a:ext cx="431151" cy="27162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9378017"/>
            <a:ext cx="431151" cy="27162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9106392"/>
            <a:ext cx="431151" cy="271625"/>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6660" y="8834767"/>
            <a:ext cx="431151" cy="271625"/>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563142"/>
            <a:ext cx="431151" cy="271625"/>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291517"/>
            <a:ext cx="431151" cy="271625"/>
          </a:xfrm>
          <a:prstGeom prst="rect">
            <a:avLst/>
          </a:prstGeom>
        </p:spPr>
      </p:pic>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8019892"/>
            <a:ext cx="431151" cy="271625"/>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9235" y="7748267"/>
            <a:ext cx="431151" cy="271625"/>
          </a:xfrm>
          <a:prstGeom prst="rect">
            <a:avLst/>
          </a:prstGeom>
        </p:spPr>
      </p:pic>
      <p:pic>
        <p:nvPicPr>
          <p:cNvPr id="13" name="Picture 13"/>
          <p:cNvPicPr>
            <a:picLocks noChangeAspect="1"/>
          </p:cNvPicPr>
          <p:nvPr/>
        </p:nvPicPr>
        <p:blipFill>
          <a:blip r:embed="rId10"/>
          <a:srcRect/>
          <a:stretch>
            <a:fillRect/>
          </a:stretch>
        </p:blipFill>
        <p:spPr>
          <a:xfrm>
            <a:off x="3458203" y="3487529"/>
            <a:ext cx="9647598" cy="5211426"/>
          </a:xfrm>
          <a:prstGeom prst="rect">
            <a:avLst/>
          </a:prstGeom>
        </p:spPr>
      </p:pic>
      <p:sp>
        <p:nvSpPr>
          <p:cNvPr id="14" name="TextBox 14"/>
          <p:cNvSpPr txBox="1"/>
          <p:nvPr/>
        </p:nvSpPr>
        <p:spPr>
          <a:xfrm>
            <a:off x="3458203" y="556198"/>
            <a:ext cx="9647598" cy="1191006"/>
          </a:xfrm>
          <a:prstGeom prst="rect">
            <a:avLst/>
          </a:prstGeom>
        </p:spPr>
        <p:txBody>
          <a:bodyPr lIns="0" tIns="0" rIns="0" bIns="0" rtlCol="0" anchor="t">
            <a:spAutoFit/>
          </a:bodyPr>
          <a:lstStyle/>
          <a:p>
            <a:pPr algn="ctr">
              <a:lnSpc>
                <a:spcPts val="4662"/>
              </a:lnSpc>
            </a:pPr>
            <a:r>
              <a:rPr lang="en-US" sz="4200">
                <a:solidFill>
                  <a:srgbClr val="FFFFFF"/>
                </a:solidFill>
                <a:latin typeface="Open Sans Bold Bold"/>
              </a:rPr>
              <a:t>3. CÁC MÔI TRƯỜNG CUNG CẤP BỞI GYMNASIUM PACKAGE</a:t>
            </a:r>
          </a:p>
        </p:txBody>
      </p:sp>
      <p:sp>
        <p:nvSpPr>
          <p:cNvPr id="15" name="TextBox 15"/>
          <p:cNvSpPr txBox="1"/>
          <p:nvPr/>
        </p:nvSpPr>
        <p:spPr>
          <a:xfrm>
            <a:off x="7573286" y="2020489"/>
            <a:ext cx="1417431" cy="755910"/>
          </a:xfrm>
          <a:prstGeom prst="rect">
            <a:avLst/>
          </a:prstGeom>
        </p:spPr>
        <p:txBody>
          <a:bodyPr lIns="0" tIns="0" rIns="0" bIns="0" rtlCol="0" anchor="t">
            <a:spAutoFit/>
          </a:bodyPr>
          <a:lstStyle/>
          <a:p>
            <a:pPr>
              <a:lnSpc>
                <a:spcPts val="6110"/>
              </a:lnSpc>
              <a:spcBef>
                <a:spcPct val="0"/>
              </a:spcBef>
            </a:pPr>
            <a:r>
              <a:rPr lang="en-US" sz="4364">
                <a:solidFill>
                  <a:srgbClr val="FFFFFF"/>
                </a:solidFill>
                <a:latin typeface="Muli Black"/>
              </a:rPr>
              <a:t>Atari</a:t>
            </a:r>
          </a:p>
        </p:txBody>
      </p:sp>
    </p:spTree>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4492538" y="2913909"/>
            <a:ext cx="4459182" cy="4459182"/>
          </a:xfrm>
          <a:prstGeom prst="rect">
            <a:avLst/>
          </a:prstGeom>
        </p:spPr>
      </p:pic>
      <p:pic>
        <p:nvPicPr>
          <p:cNvPr id="4" name="Picture 4"/>
          <p:cNvPicPr>
            <a:picLocks noChangeAspect="1"/>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1855649" y="-2144851"/>
            <a:ext cx="14576701" cy="14576701"/>
          </a:xfrm>
          <a:prstGeom prst="rect">
            <a:avLst/>
          </a:prstGeom>
        </p:spPr>
      </p:pic>
      <p:pic>
        <p:nvPicPr>
          <p:cNvPr id="5" name="Picture 5"/>
          <p:cNvPicPr>
            <a:picLocks noChangeAspect="1"/>
          </p:cNvPicPr>
          <p:nvPr/>
        </p:nvPicPr>
        <p:blipFill>
          <a:blip r:embed="rId3">
            <a:alphaModFix amt="20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4846350" y="4114116"/>
            <a:ext cx="2084967" cy="2084967"/>
          </a:xfrm>
          <a:prstGeom prst="rect">
            <a:avLst/>
          </a:prstGeom>
        </p:spPr>
      </p:pic>
      <p:grpSp>
        <p:nvGrpSpPr>
          <p:cNvPr id="6" name="Group 6"/>
          <p:cNvGrpSpPr/>
          <p:nvPr/>
        </p:nvGrpSpPr>
        <p:grpSpPr>
          <a:xfrm>
            <a:off x="7187977" y="2608595"/>
            <a:ext cx="4171096" cy="3208187"/>
            <a:chOff x="0" y="0"/>
            <a:chExt cx="1056755" cy="812800"/>
          </a:xfrm>
        </p:grpSpPr>
        <p:sp>
          <p:nvSpPr>
            <p:cNvPr id="7" name="Freeform 7"/>
            <p:cNvSpPr/>
            <p:nvPr/>
          </p:nvSpPr>
          <p:spPr>
            <a:xfrm>
              <a:off x="0" y="0"/>
              <a:ext cx="1056755" cy="812800"/>
            </a:xfrm>
            <a:custGeom>
              <a:avLst/>
              <a:gdLst/>
              <a:ahLst/>
              <a:cxnLst/>
              <a:rect l="l" t="t" r="r" b="b"/>
              <a:pathLst>
                <a:path w="1056755" h="812800">
                  <a:moveTo>
                    <a:pt x="818630" y="0"/>
                  </a:moveTo>
                  <a:lnTo>
                    <a:pt x="1056755" y="238125"/>
                  </a:lnTo>
                  <a:lnTo>
                    <a:pt x="1056755" y="574675"/>
                  </a:lnTo>
                  <a:lnTo>
                    <a:pt x="818630" y="812800"/>
                  </a:lnTo>
                  <a:lnTo>
                    <a:pt x="238125" y="812800"/>
                  </a:lnTo>
                  <a:lnTo>
                    <a:pt x="0" y="574675"/>
                  </a:lnTo>
                  <a:lnTo>
                    <a:pt x="0" y="238125"/>
                  </a:lnTo>
                  <a:lnTo>
                    <a:pt x="238125" y="0"/>
                  </a:lnTo>
                  <a:lnTo>
                    <a:pt x="818630" y="0"/>
                  </a:lnTo>
                  <a:close/>
                </a:path>
              </a:pathLst>
            </a:custGeom>
            <a:solidFill>
              <a:srgbClr val="3995FF"/>
            </a:solidFill>
          </p:spPr>
        </p:sp>
        <p:sp>
          <p:nvSpPr>
            <p:cNvPr id="8" name="TextBox 8"/>
            <p:cNvSpPr txBox="1"/>
            <p:nvPr/>
          </p:nvSpPr>
          <p:spPr>
            <a:xfrm>
              <a:off x="63500" y="15875"/>
              <a:ext cx="685800" cy="733425"/>
            </a:xfrm>
            <a:prstGeom prst="rect">
              <a:avLst/>
            </a:prstGeom>
          </p:spPr>
          <p:txBody>
            <a:bodyPr lIns="50800" tIns="50800" rIns="50800" bIns="50800" rtlCol="0" anchor="ctr"/>
            <a:lstStyle/>
            <a:p>
              <a:pPr algn="ctr">
                <a:lnSpc>
                  <a:spcPts val="3685"/>
                </a:lnSpc>
              </a:pPr>
              <a:endParaRPr/>
            </a:p>
          </p:txBody>
        </p:sp>
      </p:grpSp>
      <p:sp>
        <p:nvSpPr>
          <p:cNvPr id="9" name="AutoShape 9"/>
          <p:cNvSpPr/>
          <p:nvPr/>
        </p:nvSpPr>
        <p:spPr>
          <a:xfrm>
            <a:off x="11359238" y="4231737"/>
            <a:ext cx="2415925" cy="21032"/>
          </a:xfrm>
          <a:prstGeom prst="line">
            <a:avLst/>
          </a:prstGeom>
          <a:ln w="38100" cap="flat">
            <a:solidFill>
              <a:srgbClr val="FFFFFF"/>
            </a:solidFill>
            <a:prstDash val="solid"/>
            <a:headEnd type="none" w="sm" len="sm"/>
            <a:tailEnd type="none" w="sm" len="sm"/>
          </a:ln>
        </p:spPr>
      </p:sp>
      <p:sp>
        <p:nvSpPr>
          <p:cNvPr id="10" name="AutoShape 10"/>
          <p:cNvSpPr/>
          <p:nvPr/>
        </p:nvSpPr>
        <p:spPr>
          <a:xfrm>
            <a:off x="4779348" y="4172607"/>
            <a:ext cx="2415925" cy="21032"/>
          </a:xfrm>
          <a:prstGeom prst="line">
            <a:avLst/>
          </a:prstGeom>
          <a:ln w="38100" cap="flat">
            <a:solidFill>
              <a:srgbClr val="FFFFFF"/>
            </a:solidFill>
            <a:prstDash val="solid"/>
            <a:headEnd type="none" w="sm" len="sm"/>
            <a:tailEnd type="none" w="sm" len="sm"/>
          </a:ln>
        </p:spPr>
      </p:sp>
      <p:sp>
        <p:nvSpPr>
          <p:cNvPr id="11" name="AutoShape 11"/>
          <p:cNvSpPr/>
          <p:nvPr/>
        </p:nvSpPr>
        <p:spPr>
          <a:xfrm>
            <a:off x="10911698" y="5321470"/>
            <a:ext cx="1644575" cy="1251293"/>
          </a:xfrm>
          <a:prstGeom prst="line">
            <a:avLst/>
          </a:prstGeom>
          <a:ln w="38100" cap="flat">
            <a:solidFill>
              <a:srgbClr val="FFFFFF"/>
            </a:solidFill>
            <a:prstDash val="solid"/>
            <a:headEnd type="none" w="sm" len="sm"/>
            <a:tailEnd type="none" w="sm" len="sm"/>
          </a:ln>
        </p:spPr>
      </p:sp>
      <p:sp>
        <p:nvSpPr>
          <p:cNvPr id="12" name="AutoShape 12"/>
          <p:cNvSpPr/>
          <p:nvPr/>
        </p:nvSpPr>
        <p:spPr>
          <a:xfrm flipH="1">
            <a:off x="6127870" y="5319410"/>
            <a:ext cx="1527809" cy="1268515"/>
          </a:xfrm>
          <a:prstGeom prst="line">
            <a:avLst/>
          </a:prstGeom>
          <a:ln w="38100" cap="flat">
            <a:solidFill>
              <a:srgbClr val="FFFFFF"/>
            </a:solidFill>
            <a:prstDash val="solid"/>
            <a:headEnd type="none" w="sm" len="sm"/>
            <a:tailEnd type="none" w="sm" len="sm"/>
          </a:ln>
        </p:spPr>
      </p:sp>
      <p:grpSp>
        <p:nvGrpSpPr>
          <p:cNvPr id="13" name="Group 13"/>
          <p:cNvGrpSpPr/>
          <p:nvPr/>
        </p:nvGrpSpPr>
        <p:grpSpPr>
          <a:xfrm>
            <a:off x="12232279" y="5961973"/>
            <a:ext cx="3086100" cy="3086100"/>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16" name="TextBox 16"/>
          <p:cNvSpPr txBox="1"/>
          <p:nvPr/>
        </p:nvSpPr>
        <p:spPr>
          <a:xfrm>
            <a:off x="7499372" y="3357925"/>
            <a:ext cx="3548305" cy="1623800"/>
          </a:xfrm>
          <a:prstGeom prst="rect">
            <a:avLst/>
          </a:prstGeom>
        </p:spPr>
        <p:txBody>
          <a:bodyPr lIns="0" tIns="0" rIns="0" bIns="0" rtlCol="0" anchor="t">
            <a:spAutoFit/>
          </a:bodyPr>
          <a:lstStyle/>
          <a:p>
            <a:pPr algn="ctr">
              <a:lnSpc>
                <a:spcPts val="6574"/>
              </a:lnSpc>
              <a:spcBef>
                <a:spcPct val="0"/>
              </a:spcBef>
            </a:pPr>
            <a:r>
              <a:rPr lang="en-US" sz="4695">
                <a:solidFill>
                  <a:srgbClr val="FFFFFF"/>
                </a:solidFill>
                <a:latin typeface="Muli Black"/>
              </a:rPr>
              <a:t>Gymnasium Package</a:t>
            </a:r>
          </a:p>
        </p:txBody>
      </p:sp>
      <p:sp>
        <p:nvSpPr>
          <p:cNvPr id="17" name="TextBox 17"/>
          <p:cNvSpPr txBox="1"/>
          <p:nvPr/>
        </p:nvSpPr>
        <p:spPr>
          <a:xfrm>
            <a:off x="1028700" y="588275"/>
            <a:ext cx="14894583" cy="795125"/>
          </a:xfrm>
          <a:prstGeom prst="rect">
            <a:avLst/>
          </a:prstGeom>
        </p:spPr>
        <p:txBody>
          <a:bodyPr lIns="0" tIns="0" rIns="0" bIns="0" rtlCol="0" anchor="t">
            <a:spAutoFit/>
          </a:bodyPr>
          <a:lstStyle/>
          <a:p>
            <a:pPr algn="ctr">
              <a:lnSpc>
                <a:spcPts val="6574"/>
              </a:lnSpc>
              <a:spcBef>
                <a:spcPct val="0"/>
              </a:spcBef>
            </a:pPr>
            <a:r>
              <a:rPr lang="en-US" sz="4695">
                <a:solidFill>
                  <a:srgbClr val="FFFFFF"/>
                </a:solidFill>
                <a:latin typeface="Muli Black"/>
              </a:rPr>
              <a:t>4. Các thành phần chính của Gymnasium Package</a:t>
            </a:r>
          </a:p>
        </p:txBody>
      </p:sp>
      <p:grpSp>
        <p:nvGrpSpPr>
          <p:cNvPr id="18" name="Group 18"/>
          <p:cNvGrpSpPr/>
          <p:nvPr/>
        </p:nvGrpSpPr>
        <p:grpSpPr>
          <a:xfrm>
            <a:off x="3509867" y="5961973"/>
            <a:ext cx="3086100" cy="3086100"/>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21" name="TextBox 21"/>
          <p:cNvSpPr txBox="1"/>
          <p:nvPr/>
        </p:nvSpPr>
        <p:spPr>
          <a:xfrm>
            <a:off x="3406350" y="7019919"/>
            <a:ext cx="3293130" cy="752580"/>
          </a:xfrm>
          <a:prstGeom prst="rect">
            <a:avLst/>
          </a:prstGeom>
        </p:spPr>
        <p:txBody>
          <a:bodyPr lIns="0" tIns="0" rIns="0" bIns="0" rtlCol="0" anchor="t">
            <a:spAutoFit/>
          </a:bodyPr>
          <a:lstStyle/>
          <a:p>
            <a:pPr algn="ctr">
              <a:lnSpc>
                <a:spcPts val="6294"/>
              </a:lnSpc>
              <a:spcBef>
                <a:spcPct val="0"/>
              </a:spcBef>
            </a:pPr>
            <a:r>
              <a:rPr lang="en-US" sz="4495" dirty="0">
                <a:solidFill>
                  <a:srgbClr val="FFFFFF"/>
                </a:solidFill>
                <a:latin typeface="Muli Black"/>
              </a:rPr>
              <a:t>Episode</a:t>
            </a:r>
          </a:p>
        </p:txBody>
      </p:sp>
      <p:grpSp>
        <p:nvGrpSpPr>
          <p:cNvPr id="22" name="Group 22"/>
          <p:cNvGrpSpPr/>
          <p:nvPr/>
        </p:nvGrpSpPr>
        <p:grpSpPr>
          <a:xfrm>
            <a:off x="1757400" y="2640073"/>
            <a:ext cx="3086100" cy="3086100"/>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25" name="TextBox 25"/>
          <p:cNvSpPr txBox="1"/>
          <p:nvPr/>
        </p:nvSpPr>
        <p:spPr>
          <a:xfrm>
            <a:off x="1653885" y="3738571"/>
            <a:ext cx="3293130" cy="851004"/>
          </a:xfrm>
          <a:prstGeom prst="rect">
            <a:avLst/>
          </a:prstGeom>
        </p:spPr>
        <p:txBody>
          <a:bodyPr lIns="0" tIns="0" rIns="0" bIns="0" rtlCol="0" anchor="t">
            <a:spAutoFit/>
          </a:bodyPr>
          <a:lstStyle/>
          <a:p>
            <a:pPr algn="ctr">
              <a:lnSpc>
                <a:spcPts val="3494"/>
              </a:lnSpc>
              <a:spcBef>
                <a:spcPct val="0"/>
              </a:spcBef>
            </a:pPr>
            <a:r>
              <a:rPr lang="en-US" sz="2495" dirty="0">
                <a:solidFill>
                  <a:srgbClr val="FFFFFF"/>
                </a:solidFill>
                <a:latin typeface="Muli Black"/>
              </a:rPr>
              <a:t>Observation and Action Spaces</a:t>
            </a:r>
          </a:p>
        </p:txBody>
      </p:sp>
      <p:grpSp>
        <p:nvGrpSpPr>
          <p:cNvPr id="26" name="Group 26"/>
          <p:cNvGrpSpPr/>
          <p:nvPr/>
        </p:nvGrpSpPr>
        <p:grpSpPr>
          <a:xfrm>
            <a:off x="13775329" y="2730681"/>
            <a:ext cx="3086100" cy="3086100"/>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sp>
        <p:nvSpPr>
          <p:cNvPr id="29" name="TextBox 29"/>
          <p:cNvSpPr txBox="1"/>
          <p:nvPr/>
        </p:nvSpPr>
        <p:spPr>
          <a:xfrm>
            <a:off x="12489855" y="7090633"/>
            <a:ext cx="2570948" cy="752580"/>
          </a:xfrm>
          <a:prstGeom prst="rect">
            <a:avLst/>
          </a:prstGeom>
        </p:spPr>
        <p:txBody>
          <a:bodyPr lIns="0" tIns="0" rIns="0" bIns="0" rtlCol="0" anchor="t">
            <a:spAutoFit/>
          </a:bodyPr>
          <a:lstStyle/>
          <a:p>
            <a:pPr algn="ctr">
              <a:lnSpc>
                <a:spcPts val="6294"/>
              </a:lnSpc>
              <a:spcBef>
                <a:spcPct val="0"/>
              </a:spcBef>
            </a:pPr>
            <a:r>
              <a:rPr lang="en-US" sz="4495">
                <a:solidFill>
                  <a:srgbClr val="FFFFFF"/>
                </a:solidFill>
                <a:latin typeface="Muli Black"/>
              </a:rPr>
              <a:t>Wrapper</a:t>
            </a:r>
          </a:p>
        </p:txBody>
      </p:sp>
      <p:sp>
        <p:nvSpPr>
          <p:cNvPr id="30" name="TextBox 30"/>
          <p:cNvSpPr txBox="1"/>
          <p:nvPr/>
        </p:nvSpPr>
        <p:spPr>
          <a:xfrm>
            <a:off x="13961389" y="3880886"/>
            <a:ext cx="2713980" cy="646535"/>
          </a:xfrm>
          <a:prstGeom prst="rect">
            <a:avLst/>
          </a:prstGeom>
        </p:spPr>
        <p:txBody>
          <a:bodyPr lIns="0" tIns="0" rIns="0" bIns="0" rtlCol="0" anchor="t">
            <a:spAutoFit/>
          </a:bodyPr>
          <a:lstStyle/>
          <a:p>
            <a:pPr algn="ctr">
              <a:lnSpc>
                <a:spcPts val="5314"/>
              </a:lnSpc>
              <a:spcBef>
                <a:spcPct val="0"/>
              </a:spcBef>
            </a:pPr>
            <a:r>
              <a:rPr lang="en-US" sz="3795">
                <a:solidFill>
                  <a:srgbClr val="FFFFFF"/>
                </a:solidFill>
                <a:latin typeface="Muli Black"/>
              </a:rPr>
              <a:t>Benchmark</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Scale>
                                      <p:cBhvr>
                                        <p:cTn id="24"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5"/>
                                        </p:tgtEl>
                                        <p:attrNameLst>
                                          <p:attrName>ppt_x</p:attrName>
                                          <p:attrName>ppt_y</p:attrName>
                                        </p:attrNameLst>
                                      </p:cBhvr>
                                    </p:animMotion>
                                    <p:animEffect transition="in" filter="fade">
                                      <p:cBhvr>
                                        <p:cTn id="26" dur="1000"/>
                                        <p:tgtEl>
                                          <p:spTgt spid="25"/>
                                        </p:tgtEl>
                                      </p:cBhvr>
                                    </p:animEffect>
                                  </p:childTnLst>
                                </p:cTn>
                              </p:par>
                              <p:par>
                                <p:cTn id="27" presetID="52"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Scale>
                                      <p:cBhvr>
                                        <p:cTn id="29"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22"/>
                                        </p:tgtEl>
                                        <p:attrNameLst>
                                          <p:attrName>ppt_x</p:attrName>
                                          <p:attrName>ppt_y</p:attrName>
                                        </p:attrNameLst>
                                      </p:cBhvr>
                                    </p:animMotion>
                                    <p:animEffect transition="in" filter="fade">
                                      <p:cBhvr>
                                        <p:cTn id="31" dur="1000"/>
                                        <p:tgtEl>
                                          <p:spTgt spid="22"/>
                                        </p:tgtEl>
                                      </p:cBhvr>
                                    </p:animEffect>
                                  </p:childTnLst>
                                </p:cTn>
                              </p:par>
                              <p:par>
                                <p:cTn id="32" presetID="5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2"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Scale>
                                      <p:cBhvr>
                                        <p:cTn id="41"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8"/>
                                        </p:tgtEl>
                                        <p:attrNameLst>
                                          <p:attrName>ppt_x</p:attrName>
                                          <p:attrName>ppt_y</p:attrName>
                                        </p:attrNameLst>
                                      </p:cBhvr>
                                    </p:animMotion>
                                    <p:animEffect transition="in" filter="fade">
                                      <p:cBhvr>
                                        <p:cTn id="43" dur="1000"/>
                                        <p:tgtEl>
                                          <p:spTgt spid="18"/>
                                        </p:tgtEl>
                                      </p:cBhvr>
                                    </p:animEffect>
                                  </p:childTnLst>
                                </p:cTn>
                              </p:par>
                              <p:par>
                                <p:cTn id="44" presetID="52"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Scale>
                                      <p:cBhvr>
                                        <p:cTn id="4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21"/>
                                        </p:tgtEl>
                                        <p:attrNameLst>
                                          <p:attrName>ppt_x</p:attrName>
                                          <p:attrName>ppt_y</p:attrName>
                                        </p:attrNameLst>
                                      </p:cBhvr>
                                    </p:animMotion>
                                    <p:animEffect transition="in" filter="fade">
                                      <p:cBhvr>
                                        <p:cTn id="48" dur="1000"/>
                                        <p:tgtEl>
                                          <p:spTgt spid="21"/>
                                        </p:tgtEl>
                                      </p:cBhvr>
                                    </p:animEffect>
                                  </p:childTnLst>
                                </p:cTn>
                              </p:par>
                              <p:par>
                                <p:cTn id="49" presetID="52"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Scale>
                                      <p:cBhvr>
                                        <p:cTn id="51"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12"/>
                                        </p:tgtEl>
                                        <p:attrNameLst>
                                          <p:attrName>ppt_x</p:attrName>
                                          <p:attrName>ppt_y</p:attrName>
                                        </p:attrNameLst>
                                      </p:cBhvr>
                                    </p:animMotion>
                                    <p:animEffect transition="in" filter="fade">
                                      <p:cBhvr>
                                        <p:cTn id="53" dur="10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2"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Scale>
                                      <p:cBhvr>
                                        <p:cTn id="58" dur="1000" decel="50000" fill="hold">
                                          <p:stCondLst>
                                            <p:cond delay="0"/>
                                          </p:stCondLst>
                                        </p:cTn>
                                        <p:tgtEl>
                                          <p:spTgt spid="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29"/>
                                        </p:tgtEl>
                                        <p:attrNameLst>
                                          <p:attrName>ppt_x</p:attrName>
                                          <p:attrName>ppt_y</p:attrName>
                                        </p:attrNameLst>
                                      </p:cBhvr>
                                    </p:animMotion>
                                    <p:animEffect transition="in" filter="fade">
                                      <p:cBhvr>
                                        <p:cTn id="60" dur="1000"/>
                                        <p:tgtEl>
                                          <p:spTgt spid="29"/>
                                        </p:tgtEl>
                                      </p:cBhvr>
                                    </p:animEffect>
                                  </p:childTnLst>
                                </p:cTn>
                              </p:par>
                              <p:par>
                                <p:cTn id="61" presetID="52"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Scale>
                                      <p:cBhvr>
                                        <p:cTn id="63"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13"/>
                                        </p:tgtEl>
                                        <p:attrNameLst>
                                          <p:attrName>ppt_x</p:attrName>
                                          <p:attrName>ppt_y</p:attrName>
                                        </p:attrNameLst>
                                      </p:cBhvr>
                                    </p:animMotion>
                                    <p:animEffect transition="in" filter="fade">
                                      <p:cBhvr>
                                        <p:cTn id="65" dur="1000"/>
                                        <p:tgtEl>
                                          <p:spTgt spid="13"/>
                                        </p:tgtEl>
                                      </p:cBhvr>
                                    </p:animEffect>
                                  </p:childTnLst>
                                </p:cTn>
                              </p:par>
                              <p:par>
                                <p:cTn id="66" presetID="52"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Scale>
                                      <p:cBhvr>
                                        <p:cTn id="68"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11"/>
                                        </p:tgtEl>
                                        <p:attrNameLst>
                                          <p:attrName>ppt_x</p:attrName>
                                          <p:attrName>ppt_y</p:attrName>
                                        </p:attrNameLst>
                                      </p:cBhvr>
                                    </p:animMotion>
                                    <p:animEffect transition="in" filter="fade">
                                      <p:cBhvr>
                                        <p:cTn id="70" dur="10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52"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Scale>
                                      <p:cBhvr>
                                        <p:cTn id="75"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26"/>
                                        </p:tgtEl>
                                        <p:attrNameLst>
                                          <p:attrName>ppt_x</p:attrName>
                                          <p:attrName>ppt_y</p:attrName>
                                        </p:attrNameLst>
                                      </p:cBhvr>
                                    </p:animMotion>
                                    <p:animEffect transition="in" filter="fade">
                                      <p:cBhvr>
                                        <p:cTn id="77" dur="1000"/>
                                        <p:tgtEl>
                                          <p:spTgt spid="26"/>
                                        </p:tgtEl>
                                      </p:cBhvr>
                                    </p:animEffect>
                                  </p:childTnLst>
                                </p:cTn>
                              </p:par>
                              <p:par>
                                <p:cTn id="78" presetID="52"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Scale>
                                      <p:cBhvr>
                                        <p:cTn id="80"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1" dur="1000" decel="50000" fill="hold">
                                          <p:stCondLst>
                                            <p:cond delay="0"/>
                                          </p:stCondLst>
                                        </p:cTn>
                                        <p:tgtEl>
                                          <p:spTgt spid="30"/>
                                        </p:tgtEl>
                                        <p:attrNameLst>
                                          <p:attrName>ppt_x</p:attrName>
                                          <p:attrName>ppt_y</p:attrName>
                                        </p:attrNameLst>
                                      </p:cBhvr>
                                    </p:animMotion>
                                    <p:animEffect transition="in" filter="fade">
                                      <p:cBhvr>
                                        <p:cTn id="82" dur="1000"/>
                                        <p:tgtEl>
                                          <p:spTgt spid="30"/>
                                        </p:tgtEl>
                                      </p:cBhvr>
                                    </p:animEffect>
                                  </p:childTnLst>
                                </p:cTn>
                              </p:par>
                              <p:par>
                                <p:cTn id="83" presetID="52"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Scale>
                                      <p:cBhvr>
                                        <p:cTn id="85"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9"/>
                                        </p:tgtEl>
                                        <p:attrNameLst>
                                          <p:attrName>ppt_x</p:attrName>
                                          <p:attrName>ppt_y</p:attrName>
                                        </p:attrNameLst>
                                      </p:cBhvr>
                                    </p:animMotion>
                                    <p:animEffect transition="in" filter="fade">
                                      <p:cBhvr>
                                        <p:cTn id="8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5"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2041">
            <a:off x="2653508" y="-1741711"/>
            <a:ext cx="12936810" cy="13527083"/>
          </a:xfrm>
          <a:prstGeom prst="rect">
            <a:avLst/>
          </a:prstGeom>
        </p:spPr>
      </p:pic>
      <p:pic>
        <p:nvPicPr>
          <p:cNvPr id="3" name="Picture 3"/>
          <p:cNvPicPr>
            <a:picLocks noChangeAspect="1"/>
          </p:cNvPicPr>
          <p:nvPr/>
        </p:nvPicPr>
        <p:blipFill>
          <a:blip r:embed="rId4"/>
          <a:srcRect/>
          <a:stretch>
            <a:fillRect/>
          </a:stretch>
        </p:blipFill>
        <p:spPr>
          <a:xfrm flipV="1">
            <a:off x="-5930877" y="-508504"/>
            <a:ext cx="27069000" cy="7680829"/>
          </a:xfrm>
          <a:prstGeom prst="rect">
            <a:avLst/>
          </a:prstGeom>
        </p:spPr>
      </p:pic>
      <p:grpSp>
        <p:nvGrpSpPr>
          <p:cNvPr id="4" name="Group 4"/>
          <p:cNvGrpSpPr/>
          <p:nvPr/>
        </p:nvGrpSpPr>
        <p:grpSpPr>
          <a:xfrm>
            <a:off x="3563575" y="3331911"/>
            <a:ext cx="11083911" cy="1183567"/>
            <a:chOff x="0" y="0"/>
            <a:chExt cx="2919219" cy="311721"/>
          </a:xfrm>
        </p:grpSpPr>
        <p:sp>
          <p:nvSpPr>
            <p:cNvPr id="5" name="Freeform 5"/>
            <p:cNvSpPr/>
            <p:nvPr/>
          </p:nvSpPr>
          <p:spPr>
            <a:xfrm>
              <a:off x="0" y="0"/>
              <a:ext cx="2919219" cy="311721"/>
            </a:xfrm>
            <a:custGeom>
              <a:avLst/>
              <a:gdLst/>
              <a:ahLst/>
              <a:cxnLst/>
              <a:rect l="l" t="t" r="r" b="b"/>
              <a:pathLst>
                <a:path w="2919219" h="311721">
                  <a:moveTo>
                    <a:pt x="35623" y="0"/>
                  </a:moveTo>
                  <a:lnTo>
                    <a:pt x="2883597" y="0"/>
                  </a:lnTo>
                  <a:cubicBezTo>
                    <a:pt x="2893044" y="0"/>
                    <a:pt x="2902105" y="3753"/>
                    <a:pt x="2908786" y="10434"/>
                  </a:cubicBezTo>
                  <a:cubicBezTo>
                    <a:pt x="2915466" y="17114"/>
                    <a:pt x="2919219" y="26175"/>
                    <a:pt x="2919219" y="35623"/>
                  </a:cubicBezTo>
                  <a:lnTo>
                    <a:pt x="2919219" y="276099"/>
                  </a:lnTo>
                  <a:cubicBezTo>
                    <a:pt x="2919219" y="295773"/>
                    <a:pt x="2903270" y="311721"/>
                    <a:pt x="2883597" y="311721"/>
                  </a:cubicBezTo>
                  <a:lnTo>
                    <a:pt x="35623" y="311721"/>
                  </a:lnTo>
                  <a:cubicBezTo>
                    <a:pt x="15949" y="311721"/>
                    <a:pt x="0" y="295773"/>
                    <a:pt x="0" y="276099"/>
                  </a:cubicBezTo>
                  <a:lnTo>
                    <a:pt x="0" y="35623"/>
                  </a:lnTo>
                  <a:cubicBezTo>
                    <a:pt x="0" y="26175"/>
                    <a:pt x="3753" y="17114"/>
                    <a:pt x="10434" y="10434"/>
                  </a:cubicBezTo>
                  <a:cubicBezTo>
                    <a:pt x="17114" y="3753"/>
                    <a:pt x="26175" y="0"/>
                    <a:pt x="35623"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032582" y="652584"/>
            <a:ext cx="14657849" cy="1953907"/>
          </a:xfrm>
          <a:prstGeom prst="rect">
            <a:avLst/>
          </a:prstGeom>
        </p:spPr>
        <p:txBody>
          <a:bodyPr lIns="0" tIns="0" rIns="0" bIns="0" rtlCol="0" anchor="t">
            <a:spAutoFit/>
          </a:bodyPr>
          <a:lstStyle/>
          <a:p>
            <a:pPr>
              <a:lnSpc>
                <a:spcPts val="7804"/>
              </a:lnSpc>
            </a:pPr>
            <a:r>
              <a:rPr lang="en-US" sz="5574">
                <a:solidFill>
                  <a:srgbClr val="FFFFFF"/>
                </a:solidFill>
                <a:latin typeface="Muli Black"/>
              </a:rPr>
              <a:t>III. Thực nghiệm với môi trường BlackJack</a:t>
            </a:r>
          </a:p>
          <a:p>
            <a:pPr>
              <a:lnSpc>
                <a:spcPts val="7804"/>
              </a:lnSpc>
              <a:spcBef>
                <a:spcPct val="0"/>
              </a:spcBef>
            </a:pPr>
            <a:endParaRPr lang="en-US" sz="5574">
              <a:solidFill>
                <a:srgbClr val="FFFFFF"/>
              </a:solidFill>
              <a:latin typeface="Muli Black"/>
            </a:endParaRPr>
          </a:p>
        </p:txBody>
      </p:sp>
      <p:sp>
        <p:nvSpPr>
          <p:cNvPr id="8" name="TextBox 8"/>
          <p:cNvSpPr txBox="1"/>
          <p:nvPr/>
        </p:nvSpPr>
        <p:spPr>
          <a:xfrm>
            <a:off x="3563574" y="3688983"/>
            <a:ext cx="10877572" cy="445116"/>
          </a:xfrm>
          <a:prstGeom prst="rect">
            <a:avLst/>
          </a:prstGeom>
        </p:spPr>
        <p:txBody>
          <a:bodyPr lIns="0" tIns="0" rIns="0" bIns="0" rtlCol="0" anchor="t">
            <a:spAutoFit/>
          </a:bodyPr>
          <a:lstStyle/>
          <a:p>
            <a:pPr marL="284195" lvl="1">
              <a:lnSpc>
                <a:spcPts val="3685"/>
              </a:lnSpc>
              <a:spcBef>
                <a:spcPct val="0"/>
              </a:spcBef>
            </a:pPr>
            <a:r>
              <a:rPr lang="en-US" sz="2632" dirty="0">
                <a:solidFill>
                  <a:srgbClr val="290B66"/>
                </a:solidFill>
                <a:latin typeface="Muli Black"/>
              </a:rPr>
              <a:t>1. </a:t>
            </a:r>
            <a:r>
              <a:rPr lang="en-US" sz="2632" dirty="0" err="1">
                <a:solidFill>
                  <a:srgbClr val="290B66"/>
                </a:solidFill>
                <a:latin typeface="Muli Black"/>
              </a:rPr>
              <a:t>Các</a:t>
            </a:r>
            <a:r>
              <a:rPr lang="en-US" sz="2632" dirty="0">
                <a:solidFill>
                  <a:srgbClr val="290B66"/>
                </a:solidFill>
                <a:latin typeface="Muli Black"/>
              </a:rPr>
              <a:t> </a:t>
            </a:r>
            <a:r>
              <a:rPr lang="en-US" sz="2632" dirty="0" err="1">
                <a:solidFill>
                  <a:srgbClr val="290B66"/>
                </a:solidFill>
                <a:latin typeface="Muli Black"/>
              </a:rPr>
              <a:t>thành</a:t>
            </a:r>
            <a:r>
              <a:rPr lang="en-US" sz="2632" dirty="0">
                <a:solidFill>
                  <a:srgbClr val="290B66"/>
                </a:solidFill>
                <a:latin typeface="Muli Black"/>
              </a:rPr>
              <a:t> </a:t>
            </a:r>
            <a:r>
              <a:rPr lang="en-US" sz="2632" dirty="0" err="1">
                <a:solidFill>
                  <a:srgbClr val="290B66"/>
                </a:solidFill>
                <a:latin typeface="Muli Black"/>
              </a:rPr>
              <a:t>phần</a:t>
            </a:r>
            <a:r>
              <a:rPr lang="en-US" sz="2632" dirty="0">
                <a:solidFill>
                  <a:srgbClr val="290B66"/>
                </a:solidFill>
                <a:latin typeface="Muli Black"/>
              </a:rPr>
              <a:t> </a:t>
            </a:r>
            <a:r>
              <a:rPr lang="en-US" sz="2632" dirty="0" err="1">
                <a:solidFill>
                  <a:srgbClr val="290B66"/>
                </a:solidFill>
                <a:latin typeface="Muli Black"/>
              </a:rPr>
              <a:t>của</a:t>
            </a:r>
            <a:r>
              <a:rPr lang="en-US" sz="2632" dirty="0">
                <a:solidFill>
                  <a:srgbClr val="290B66"/>
                </a:solidFill>
                <a:latin typeface="Muli Black"/>
              </a:rPr>
              <a:t> </a:t>
            </a:r>
            <a:r>
              <a:rPr lang="en-US" sz="2632" dirty="0" err="1">
                <a:solidFill>
                  <a:srgbClr val="290B66"/>
                </a:solidFill>
                <a:latin typeface="Muli Black"/>
              </a:rPr>
              <a:t>môi</a:t>
            </a:r>
            <a:r>
              <a:rPr lang="en-US" sz="2632" dirty="0">
                <a:solidFill>
                  <a:srgbClr val="290B66"/>
                </a:solidFill>
                <a:latin typeface="Muli Black"/>
              </a:rPr>
              <a:t> </a:t>
            </a:r>
            <a:r>
              <a:rPr lang="en-US" sz="2632" dirty="0" err="1">
                <a:solidFill>
                  <a:srgbClr val="290B66"/>
                </a:solidFill>
                <a:latin typeface="Muli Black"/>
              </a:rPr>
              <a:t>trường</a:t>
            </a:r>
            <a:r>
              <a:rPr lang="en-US" sz="2632" dirty="0">
                <a:solidFill>
                  <a:srgbClr val="290B66"/>
                </a:solidFill>
                <a:latin typeface="Muli Black"/>
              </a:rPr>
              <a:t> Blackjack </a:t>
            </a:r>
            <a:r>
              <a:rPr lang="en-US" sz="2632" dirty="0" err="1">
                <a:solidFill>
                  <a:srgbClr val="290B66"/>
                </a:solidFill>
                <a:latin typeface="Muli Black"/>
              </a:rPr>
              <a:t>trong</a:t>
            </a:r>
            <a:r>
              <a:rPr lang="en-US" sz="2632" dirty="0">
                <a:solidFill>
                  <a:srgbClr val="290B66"/>
                </a:solidFill>
                <a:latin typeface="Muli Black"/>
              </a:rPr>
              <a:t> Gymnasium</a:t>
            </a:r>
          </a:p>
        </p:txBody>
      </p:sp>
      <p:grpSp>
        <p:nvGrpSpPr>
          <p:cNvPr id="9" name="Group 9"/>
          <p:cNvGrpSpPr/>
          <p:nvPr/>
        </p:nvGrpSpPr>
        <p:grpSpPr>
          <a:xfrm>
            <a:off x="1749305" y="5988758"/>
            <a:ext cx="15513050" cy="1183567"/>
            <a:chOff x="0" y="0"/>
            <a:chExt cx="4085742" cy="311721"/>
          </a:xfrm>
        </p:grpSpPr>
        <p:sp>
          <p:nvSpPr>
            <p:cNvPr id="10" name="Freeform 10"/>
            <p:cNvSpPr/>
            <p:nvPr/>
          </p:nvSpPr>
          <p:spPr>
            <a:xfrm>
              <a:off x="0" y="0"/>
              <a:ext cx="4085742" cy="311721"/>
            </a:xfrm>
            <a:custGeom>
              <a:avLst/>
              <a:gdLst/>
              <a:ahLst/>
              <a:cxnLst/>
              <a:rect l="l" t="t" r="r" b="b"/>
              <a:pathLst>
                <a:path w="4085742" h="311721">
                  <a:moveTo>
                    <a:pt x="25452" y="0"/>
                  </a:moveTo>
                  <a:lnTo>
                    <a:pt x="4060290" y="0"/>
                  </a:lnTo>
                  <a:cubicBezTo>
                    <a:pt x="4067040" y="0"/>
                    <a:pt x="4073514" y="2682"/>
                    <a:pt x="4078287" y="7455"/>
                  </a:cubicBezTo>
                  <a:cubicBezTo>
                    <a:pt x="4083060" y="12228"/>
                    <a:pt x="4085742" y="18702"/>
                    <a:pt x="4085742" y="25452"/>
                  </a:cubicBezTo>
                  <a:lnTo>
                    <a:pt x="4085742" y="286269"/>
                  </a:lnTo>
                  <a:cubicBezTo>
                    <a:pt x="4085742" y="293020"/>
                    <a:pt x="4083060" y="299493"/>
                    <a:pt x="4078287" y="304267"/>
                  </a:cubicBezTo>
                  <a:cubicBezTo>
                    <a:pt x="4073514" y="309040"/>
                    <a:pt x="4067040" y="311721"/>
                    <a:pt x="4060290" y="311721"/>
                  </a:cubicBezTo>
                  <a:lnTo>
                    <a:pt x="25452" y="311721"/>
                  </a:lnTo>
                  <a:cubicBezTo>
                    <a:pt x="11395" y="311721"/>
                    <a:pt x="0" y="300326"/>
                    <a:pt x="0" y="286269"/>
                  </a:cubicBezTo>
                  <a:lnTo>
                    <a:pt x="0" y="25452"/>
                  </a:lnTo>
                  <a:cubicBezTo>
                    <a:pt x="0" y="18702"/>
                    <a:pt x="2682" y="12228"/>
                    <a:pt x="7455" y="7455"/>
                  </a:cubicBezTo>
                  <a:cubicBezTo>
                    <a:pt x="12228" y="2682"/>
                    <a:pt x="18702" y="0"/>
                    <a:pt x="25452"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2032582" y="6334171"/>
            <a:ext cx="15229773"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2. Giải quyết môi trường Blackjack với chiến lược Epsilon-greedy và thuật toán Q-learning</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937799" y="3053743"/>
            <a:ext cx="27069000" cy="7680829"/>
          </a:xfrm>
          <a:prstGeom prst="rect">
            <a:avLst/>
          </a:prstGeom>
        </p:spPr>
      </p:pic>
      <p:pic>
        <p:nvPicPr>
          <p:cNvPr id="4" name="Picture 4"/>
          <p:cNvPicPr>
            <a:picLocks noChangeAspect="1"/>
          </p:cNvPicPr>
          <p:nvPr/>
        </p:nvPicPr>
        <p:blipFill>
          <a:blip r:embed="rId4">
            <a:alphaModFix amt="52000"/>
          </a:blip>
          <a:srcRect t="4669" b="4669"/>
          <a:stretch>
            <a:fillRect/>
          </a:stretch>
        </p:blipFill>
        <p:spPr>
          <a:xfrm>
            <a:off x="11333048" y="8268828"/>
            <a:ext cx="6459647" cy="1561684"/>
          </a:xfrm>
          <a:prstGeom prst="rect">
            <a:avLst/>
          </a:prstGeom>
        </p:spPr>
      </p:pic>
      <p:sp>
        <p:nvSpPr>
          <p:cNvPr id="5" name="TextBox 5"/>
          <p:cNvSpPr txBox="1"/>
          <p:nvPr/>
        </p:nvSpPr>
        <p:spPr>
          <a:xfrm>
            <a:off x="1028700" y="382165"/>
            <a:ext cx="16619559" cy="646535"/>
          </a:xfrm>
          <a:prstGeom prst="rect">
            <a:avLst/>
          </a:prstGeom>
        </p:spPr>
        <p:txBody>
          <a:bodyPr lIns="0" tIns="0" rIns="0" bIns="0" rtlCol="0" anchor="t">
            <a:spAutoFit/>
          </a:bodyPr>
          <a:lstStyle/>
          <a:p>
            <a:pPr marL="409764" lvl="1">
              <a:lnSpc>
                <a:spcPts val="5314"/>
              </a:lnSpc>
              <a:spcBef>
                <a:spcPct val="0"/>
              </a:spcBef>
            </a:pPr>
            <a:r>
              <a:rPr lang="en-US" sz="3795" dirty="0">
                <a:solidFill>
                  <a:srgbClr val="FFFFFF"/>
                </a:solidFill>
                <a:latin typeface="Muli Black"/>
              </a:rPr>
              <a:t>1. </a:t>
            </a:r>
            <a:r>
              <a:rPr lang="en-US" sz="3795" dirty="0" err="1">
                <a:solidFill>
                  <a:srgbClr val="FFFFFF"/>
                </a:solidFill>
                <a:latin typeface="Muli Black"/>
              </a:rPr>
              <a:t>Các</a:t>
            </a:r>
            <a:r>
              <a:rPr lang="en-US" sz="3795" dirty="0">
                <a:solidFill>
                  <a:srgbClr val="FFFFFF"/>
                </a:solidFill>
                <a:latin typeface="Muli Black"/>
              </a:rPr>
              <a:t> </a:t>
            </a:r>
            <a:r>
              <a:rPr lang="en-US" sz="3795" dirty="0" err="1">
                <a:solidFill>
                  <a:srgbClr val="FFFFFF"/>
                </a:solidFill>
                <a:latin typeface="Muli Black"/>
              </a:rPr>
              <a:t>thành</a:t>
            </a:r>
            <a:r>
              <a:rPr lang="en-US" sz="3795" dirty="0">
                <a:solidFill>
                  <a:srgbClr val="FFFFFF"/>
                </a:solidFill>
                <a:latin typeface="Muli Black"/>
              </a:rPr>
              <a:t> </a:t>
            </a:r>
            <a:r>
              <a:rPr lang="en-US" sz="3795" dirty="0" err="1">
                <a:solidFill>
                  <a:srgbClr val="FFFFFF"/>
                </a:solidFill>
                <a:latin typeface="Muli Black"/>
              </a:rPr>
              <a:t>phần</a:t>
            </a:r>
            <a:r>
              <a:rPr lang="en-US" sz="3795" dirty="0">
                <a:solidFill>
                  <a:srgbClr val="FFFFFF"/>
                </a:solidFill>
                <a:latin typeface="Muli Black"/>
              </a:rPr>
              <a:t> </a:t>
            </a:r>
            <a:r>
              <a:rPr lang="en-US" sz="3795" dirty="0" err="1">
                <a:solidFill>
                  <a:srgbClr val="FFFFFF"/>
                </a:solidFill>
                <a:latin typeface="Muli Black"/>
              </a:rPr>
              <a:t>của</a:t>
            </a:r>
            <a:r>
              <a:rPr lang="en-US" sz="3795" dirty="0">
                <a:solidFill>
                  <a:srgbClr val="FFFFFF"/>
                </a:solidFill>
                <a:latin typeface="Muli Black"/>
              </a:rPr>
              <a:t> </a:t>
            </a:r>
            <a:r>
              <a:rPr lang="en-US" sz="3795" dirty="0" err="1">
                <a:solidFill>
                  <a:srgbClr val="FFFFFF"/>
                </a:solidFill>
                <a:latin typeface="Muli Black"/>
              </a:rPr>
              <a:t>môi</a:t>
            </a:r>
            <a:r>
              <a:rPr lang="en-US" sz="3795" dirty="0">
                <a:solidFill>
                  <a:srgbClr val="FFFFFF"/>
                </a:solidFill>
                <a:latin typeface="Muli Black"/>
              </a:rPr>
              <a:t> </a:t>
            </a:r>
            <a:r>
              <a:rPr lang="en-US" sz="3795" dirty="0" err="1">
                <a:solidFill>
                  <a:srgbClr val="FFFFFF"/>
                </a:solidFill>
                <a:latin typeface="Muli Black"/>
              </a:rPr>
              <a:t>trường</a:t>
            </a:r>
            <a:r>
              <a:rPr lang="en-US" sz="3795" dirty="0">
                <a:solidFill>
                  <a:srgbClr val="FFFFFF"/>
                </a:solidFill>
                <a:latin typeface="Muli Black"/>
              </a:rPr>
              <a:t> Blackjack </a:t>
            </a:r>
            <a:r>
              <a:rPr lang="en-US" sz="3795" dirty="0" err="1">
                <a:solidFill>
                  <a:srgbClr val="FFFFFF"/>
                </a:solidFill>
                <a:latin typeface="Muli Black"/>
              </a:rPr>
              <a:t>trong</a:t>
            </a:r>
            <a:r>
              <a:rPr lang="en-US" sz="3795" dirty="0">
                <a:solidFill>
                  <a:srgbClr val="FFFFFF"/>
                </a:solidFill>
                <a:latin typeface="Muli Black"/>
              </a:rPr>
              <a:t> gymnasium</a:t>
            </a:r>
          </a:p>
        </p:txBody>
      </p:sp>
      <p:sp>
        <p:nvSpPr>
          <p:cNvPr id="6" name="TextBox 6"/>
          <p:cNvSpPr txBox="1"/>
          <p:nvPr/>
        </p:nvSpPr>
        <p:spPr>
          <a:xfrm>
            <a:off x="1028700" y="1712446"/>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err="1">
                <a:solidFill>
                  <a:srgbClr val="FFFFFF"/>
                </a:solidFill>
                <a:latin typeface="Fira Sans Light"/>
              </a:rPr>
              <a:t>Những</a:t>
            </a:r>
            <a:r>
              <a:rPr lang="en-US" sz="3944" dirty="0">
                <a:solidFill>
                  <a:srgbClr val="FFFFFF"/>
                </a:solidFill>
                <a:latin typeface="Fira Sans Light"/>
              </a:rPr>
              <a:t> </a:t>
            </a:r>
            <a:r>
              <a:rPr lang="en-US" sz="3944" dirty="0" err="1">
                <a:solidFill>
                  <a:srgbClr val="FFFFFF"/>
                </a:solidFill>
                <a:latin typeface="Fira Sans Light"/>
              </a:rPr>
              <a:t>quy</a:t>
            </a:r>
            <a:r>
              <a:rPr lang="en-US" sz="3944" dirty="0">
                <a:solidFill>
                  <a:srgbClr val="FFFFFF"/>
                </a:solidFill>
                <a:latin typeface="Fira Sans Light"/>
              </a:rPr>
              <a:t> </a:t>
            </a:r>
            <a:r>
              <a:rPr lang="en-US" sz="3944" dirty="0" err="1">
                <a:solidFill>
                  <a:srgbClr val="FFFFFF"/>
                </a:solidFill>
                <a:latin typeface="Fira Sans Light"/>
              </a:rPr>
              <a:t>tắc</a:t>
            </a:r>
            <a:r>
              <a:rPr lang="en-US" sz="3944" dirty="0">
                <a:solidFill>
                  <a:srgbClr val="FFFFFF"/>
                </a:solidFill>
                <a:latin typeface="Fira Sans Light"/>
              </a:rPr>
              <a:t> </a:t>
            </a:r>
            <a:r>
              <a:rPr lang="en-US" sz="3944" dirty="0" err="1">
                <a:solidFill>
                  <a:srgbClr val="FFFFFF"/>
                </a:solidFill>
                <a:latin typeface="Fira Sans Light"/>
              </a:rPr>
              <a:t>cơ</a:t>
            </a:r>
            <a:r>
              <a:rPr lang="en-US" sz="3944" dirty="0">
                <a:solidFill>
                  <a:srgbClr val="FFFFFF"/>
                </a:solidFill>
                <a:latin typeface="Fira Sans Light"/>
              </a:rPr>
              <a:t> </a:t>
            </a:r>
            <a:r>
              <a:rPr lang="en-US" sz="3944" dirty="0" err="1">
                <a:solidFill>
                  <a:srgbClr val="FFFFFF"/>
                </a:solidFill>
                <a:latin typeface="Fira Sans Light"/>
              </a:rPr>
              <a:t>bản</a:t>
            </a:r>
            <a:r>
              <a:rPr lang="en-US" sz="3944" dirty="0">
                <a:solidFill>
                  <a:srgbClr val="FFFFFF"/>
                </a:solidFill>
                <a:latin typeface="Fira Sans Light"/>
              </a:rPr>
              <a:t> </a:t>
            </a:r>
            <a:r>
              <a:rPr lang="en-US" sz="3944" dirty="0" err="1">
                <a:solidFill>
                  <a:srgbClr val="FFFFFF"/>
                </a:solidFill>
                <a:latin typeface="Fira Sans Light"/>
              </a:rPr>
              <a:t>của</a:t>
            </a:r>
            <a:r>
              <a:rPr lang="en-US" sz="3944" dirty="0">
                <a:solidFill>
                  <a:srgbClr val="FFFFFF"/>
                </a:solidFill>
                <a:latin typeface="Fira Sans Light"/>
              </a:rPr>
              <a:t> Blackjack</a:t>
            </a:r>
          </a:p>
        </p:txBody>
      </p:sp>
      <p:sp>
        <p:nvSpPr>
          <p:cNvPr id="7" name="TextBox 7"/>
          <p:cNvSpPr txBox="1"/>
          <p:nvPr/>
        </p:nvSpPr>
        <p:spPr>
          <a:xfrm>
            <a:off x="1028700" y="2571482"/>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Action Space</a:t>
            </a:r>
          </a:p>
        </p:txBody>
      </p:sp>
      <p:pic>
        <p:nvPicPr>
          <p:cNvPr id="8" name="Picture 8"/>
          <p:cNvPicPr>
            <a:picLocks noChangeAspect="1"/>
          </p:cNvPicPr>
          <p:nvPr/>
        </p:nvPicPr>
        <p:blipFill>
          <a:blip r:embed="rId3"/>
          <a:srcRect/>
          <a:stretch>
            <a:fillRect/>
          </a:stretch>
        </p:blipFill>
        <p:spPr>
          <a:xfrm>
            <a:off x="-6162478" y="7896454"/>
            <a:ext cx="27069000" cy="7680829"/>
          </a:xfrm>
          <a:prstGeom prst="rect">
            <a:avLst/>
          </a:prstGeom>
        </p:spPr>
      </p:pic>
      <p:sp>
        <p:nvSpPr>
          <p:cNvPr id="9" name="TextBox 9"/>
          <p:cNvSpPr txBox="1"/>
          <p:nvPr/>
        </p:nvSpPr>
        <p:spPr>
          <a:xfrm>
            <a:off x="1028700" y="3427554"/>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Observation Space</a:t>
            </a:r>
          </a:p>
        </p:txBody>
      </p:sp>
      <p:sp>
        <p:nvSpPr>
          <p:cNvPr id="10" name="TextBox 10"/>
          <p:cNvSpPr txBox="1"/>
          <p:nvPr/>
        </p:nvSpPr>
        <p:spPr>
          <a:xfrm>
            <a:off x="1028700" y="4283627"/>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Starting State</a:t>
            </a:r>
          </a:p>
        </p:txBody>
      </p:sp>
      <p:sp>
        <p:nvSpPr>
          <p:cNvPr id="11" name="TextBox 11"/>
          <p:cNvSpPr txBox="1"/>
          <p:nvPr/>
        </p:nvSpPr>
        <p:spPr>
          <a:xfrm>
            <a:off x="1028700" y="5139699"/>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a:solidFill>
                  <a:srgbClr val="FFFFFF"/>
                </a:solidFill>
                <a:latin typeface="Fira Sans Light"/>
              </a:rPr>
              <a:t>Rewards</a:t>
            </a:r>
          </a:p>
        </p:txBody>
      </p:sp>
      <p:sp>
        <p:nvSpPr>
          <p:cNvPr id="12" name="TextBox 12"/>
          <p:cNvSpPr txBox="1"/>
          <p:nvPr/>
        </p:nvSpPr>
        <p:spPr>
          <a:xfrm>
            <a:off x="1028700" y="5995772"/>
            <a:ext cx="16230600" cy="680850"/>
          </a:xfrm>
          <a:prstGeom prst="rect">
            <a:avLst/>
          </a:prstGeom>
        </p:spPr>
        <p:txBody>
          <a:bodyPr lIns="0" tIns="0" rIns="0" bIns="0" rtlCol="0" anchor="t">
            <a:spAutoFit/>
          </a:bodyPr>
          <a:lstStyle/>
          <a:p>
            <a:pPr marL="851703" lvl="1" indent="-425851">
              <a:lnSpc>
                <a:spcPts val="5522"/>
              </a:lnSpc>
              <a:spcBef>
                <a:spcPct val="0"/>
              </a:spcBef>
              <a:buFont typeface="Arial"/>
              <a:buChar char="•"/>
            </a:pPr>
            <a:r>
              <a:rPr lang="en-US" sz="3944" dirty="0" err="1">
                <a:solidFill>
                  <a:srgbClr val="FFFFFF"/>
                </a:solidFill>
                <a:latin typeface="Fira Sans Light"/>
              </a:rPr>
              <a:t>Điều</a:t>
            </a:r>
            <a:r>
              <a:rPr lang="en-US" sz="3944" dirty="0">
                <a:solidFill>
                  <a:srgbClr val="FFFFFF"/>
                </a:solidFill>
                <a:latin typeface="Fira Sans Light"/>
              </a:rPr>
              <a:t> </a:t>
            </a:r>
            <a:r>
              <a:rPr lang="en-US" sz="3944" dirty="0" err="1">
                <a:solidFill>
                  <a:srgbClr val="FFFFFF"/>
                </a:solidFill>
                <a:latin typeface="Fira Sans Light"/>
              </a:rPr>
              <a:t>kiện</a:t>
            </a:r>
            <a:r>
              <a:rPr lang="en-US" sz="3944" dirty="0">
                <a:solidFill>
                  <a:srgbClr val="FFFFFF"/>
                </a:solidFill>
                <a:latin typeface="Fira Sans Light"/>
              </a:rPr>
              <a:t> </a:t>
            </a:r>
            <a:r>
              <a:rPr lang="en-US" sz="3944" dirty="0" err="1">
                <a:solidFill>
                  <a:srgbClr val="FFFFFF"/>
                </a:solidFill>
                <a:latin typeface="Fira Sans Light"/>
              </a:rPr>
              <a:t>kết</a:t>
            </a:r>
            <a:r>
              <a:rPr lang="en-US" sz="3944" dirty="0">
                <a:solidFill>
                  <a:srgbClr val="FFFFFF"/>
                </a:solidFill>
                <a:latin typeface="Fira Sans Light"/>
              </a:rPr>
              <a:t> </a:t>
            </a:r>
            <a:r>
              <a:rPr lang="en-US" sz="3944" dirty="0" err="1">
                <a:solidFill>
                  <a:srgbClr val="FFFFFF"/>
                </a:solidFill>
                <a:latin typeface="Fira Sans Light"/>
              </a:rPr>
              <a:t>thúc</a:t>
            </a:r>
            <a:r>
              <a:rPr lang="en-US" sz="3944" dirty="0">
                <a:solidFill>
                  <a:srgbClr val="FFFFFF"/>
                </a:solidFill>
                <a:latin typeface="Fira Sans Light"/>
              </a:rPr>
              <a:t> </a:t>
            </a:r>
            <a:r>
              <a:rPr lang="en-US" sz="3944" dirty="0" err="1">
                <a:solidFill>
                  <a:srgbClr val="FFFFFF"/>
                </a:solidFill>
                <a:latin typeface="Fira Sans Light"/>
              </a:rPr>
              <a:t>một</a:t>
            </a:r>
            <a:r>
              <a:rPr lang="en-US" sz="3944" dirty="0">
                <a:solidFill>
                  <a:srgbClr val="FFFFFF"/>
                </a:solidFill>
                <a:latin typeface="Fira Sans Light"/>
              </a:rPr>
              <a:t> Episode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71614" y="7791447"/>
            <a:ext cx="3710801" cy="4114800"/>
          </a:xfrm>
          <a:prstGeom prst="rect">
            <a:avLst/>
          </a:prstGeom>
        </p:spPr>
      </p:pic>
      <p:pic>
        <p:nvPicPr>
          <p:cNvPr id="5" name="Picture 5"/>
          <p:cNvPicPr>
            <a:picLocks noChangeAspect="1"/>
          </p:cNvPicPr>
          <p:nvPr/>
        </p:nvPicPr>
        <p:blipFill>
          <a:blip r:embed="rId5" cstate="print">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754820" y="3845139"/>
            <a:ext cx="773307" cy="773307"/>
          </a:xfrm>
          <a:prstGeom prst="rect">
            <a:avLst/>
          </a:prstGeom>
        </p:spPr>
      </p:pic>
      <p:pic>
        <p:nvPicPr>
          <p:cNvPr id="6" name="Picture 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7" name="AutoShape 7"/>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8" name="AutoShape 8"/>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10" name="AutoShape 10"/>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1" name="Picture 11"/>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2" name="Picture 12"/>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3" name="Picture 13"/>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4" name="Picture 14"/>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5" name="Picture 15"/>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6" name="Picture 1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pic>
        <p:nvPicPr>
          <p:cNvPr id="17" name="Picture 17"/>
          <p:cNvPicPr>
            <a:picLocks noChangeAspect="1"/>
          </p:cNvPicPr>
          <p:nvPr/>
        </p:nvPicPr>
        <p:blipFill>
          <a:blip r:embed="rId7"/>
          <a:srcRect/>
          <a:stretch>
            <a:fillRect/>
          </a:stretch>
        </p:blipFill>
        <p:spPr>
          <a:xfrm>
            <a:off x="5606723" y="4474095"/>
            <a:ext cx="924836" cy="1441443"/>
          </a:xfrm>
          <a:prstGeom prst="rect">
            <a:avLst/>
          </a:prstGeom>
        </p:spPr>
      </p:pic>
      <p:pic>
        <p:nvPicPr>
          <p:cNvPr id="18" name="Picture 18"/>
          <p:cNvPicPr>
            <a:picLocks noChangeAspect="1"/>
          </p:cNvPicPr>
          <p:nvPr/>
        </p:nvPicPr>
        <p:blipFill>
          <a:blip r:embed="rId7"/>
          <a:srcRect/>
          <a:stretch>
            <a:fillRect/>
          </a:stretch>
        </p:blipFill>
        <p:spPr>
          <a:xfrm>
            <a:off x="5838515" y="4474095"/>
            <a:ext cx="924836" cy="1441443"/>
          </a:xfrm>
          <a:prstGeom prst="rect">
            <a:avLst/>
          </a:prstGeom>
        </p:spPr>
      </p:pic>
      <p:pic>
        <p:nvPicPr>
          <p:cNvPr id="19" name="Picture 19"/>
          <p:cNvPicPr>
            <a:picLocks noChangeAspect="1"/>
          </p:cNvPicPr>
          <p:nvPr/>
        </p:nvPicPr>
        <p:blipFill>
          <a:blip r:embed="rId7"/>
          <a:srcRect/>
          <a:stretch>
            <a:fillRect/>
          </a:stretch>
        </p:blipFill>
        <p:spPr>
          <a:xfrm>
            <a:off x="5577410" y="4527077"/>
            <a:ext cx="924836" cy="1441443"/>
          </a:xfrm>
          <a:prstGeom prst="rect">
            <a:avLst/>
          </a:prstGeom>
        </p:spPr>
      </p:pic>
      <p:pic>
        <p:nvPicPr>
          <p:cNvPr id="20" name="Picture 20"/>
          <p:cNvPicPr>
            <a:picLocks noChangeAspect="1"/>
          </p:cNvPicPr>
          <p:nvPr/>
        </p:nvPicPr>
        <p:blipFill>
          <a:blip r:embed="rId7"/>
          <a:srcRect/>
          <a:stretch>
            <a:fillRect/>
          </a:stretch>
        </p:blipFill>
        <p:spPr>
          <a:xfrm>
            <a:off x="5849613" y="4527077"/>
            <a:ext cx="924836" cy="1441443"/>
          </a:xfrm>
          <a:prstGeom prst="rect">
            <a:avLst/>
          </a:prstGeom>
        </p:spPr>
      </p:pic>
      <p:pic>
        <p:nvPicPr>
          <p:cNvPr id="21" name="Picture 21"/>
          <p:cNvPicPr>
            <a:picLocks noChangeAspect="1"/>
          </p:cNvPicPr>
          <p:nvPr/>
        </p:nvPicPr>
        <p:blipFill>
          <a:blip r:embed="rId7"/>
          <a:srcRect/>
          <a:stretch>
            <a:fillRect/>
          </a:stretch>
        </p:blipFill>
        <p:spPr>
          <a:xfrm>
            <a:off x="5634432" y="4526345"/>
            <a:ext cx="924836" cy="1441443"/>
          </a:xfrm>
          <a:prstGeom prst="rect">
            <a:avLst/>
          </a:prstGeom>
        </p:spPr>
      </p:pic>
      <p:pic>
        <p:nvPicPr>
          <p:cNvPr id="22" name="Picture 22"/>
          <p:cNvPicPr>
            <a:picLocks noChangeAspect="1"/>
          </p:cNvPicPr>
          <p:nvPr/>
        </p:nvPicPr>
        <p:blipFill>
          <a:blip r:embed="rId8"/>
          <a:srcRect/>
          <a:stretch>
            <a:fillRect/>
          </a:stretch>
        </p:blipFill>
        <p:spPr>
          <a:xfrm>
            <a:off x="5594433" y="4484926"/>
            <a:ext cx="966630" cy="1430612"/>
          </a:xfrm>
          <a:prstGeom prst="rect">
            <a:avLst/>
          </a:prstGeom>
        </p:spPr>
      </p:pic>
      <p:pic>
        <p:nvPicPr>
          <p:cNvPr id="23" name="Picture 23"/>
          <p:cNvPicPr>
            <a:picLocks noChangeAspect="1"/>
          </p:cNvPicPr>
          <p:nvPr/>
        </p:nvPicPr>
        <p:blipFill>
          <a:blip r:embed="rId7"/>
          <a:srcRect/>
          <a:stretch>
            <a:fillRect/>
          </a:stretch>
        </p:blipFill>
        <p:spPr>
          <a:xfrm>
            <a:off x="5839316" y="4484926"/>
            <a:ext cx="924836" cy="1441443"/>
          </a:xfrm>
          <a:prstGeom prst="rect">
            <a:avLst/>
          </a:prstGeom>
        </p:spPr>
      </p:pic>
      <p:pic>
        <p:nvPicPr>
          <p:cNvPr id="24" name="Picture 24"/>
          <p:cNvPicPr>
            <a:picLocks noChangeAspect="1"/>
          </p:cNvPicPr>
          <p:nvPr/>
        </p:nvPicPr>
        <p:blipFill>
          <a:blip r:embed="rId7"/>
          <a:srcRect/>
          <a:stretch>
            <a:fillRect/>
          </a:stretch>
        </p:blipFill>
        <p:spPr>
          <a:xfrm>
            <a:off x="5865641" y="4526345"/>
            <a:ext cx="924836" cy="1441443"/>
          </a:xfrm>
          <a:prstGeom prst="rect">
            <a:avLst/>
          </a:prstGeom>
        </p:spPr>
      </p:pic>
      <p:pic>
        <p:nvPicPr>
          <p:cNvPr id="25" name="Picture 2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523444" y="4338769"/>
            <a:ext cx="407195" cy="244317"/>
          </a:xfrm>
          <a:prstGeom prst="rect">
            <a:avLst/>
          </a:prstGeom>
        </p:spPr>
      </p:pic>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141776" y="4103522"/>
            <a:ext cx="456586" cy="714811"/>
          </a:xfrm>
          <a:prstGeom prst="rect">
            <a:avLst/>
          </a:prstGeom>
        </p:spPr>
      </p:pic>
      <p:pic>
        <p:nvPicPr>
          <p:cNvPr id="27" name="Picture 2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6900230">
            <a:off x="14571127" y="4182887"/>
            <a:ext cx="553301" cy="556081"/>
          </a:xfrm>
          <a:prstGeom prst="rect">
            <a:avLst/>
          </a:prstGeom>
        </p:spPr>
      </p:pic>
      <p:pic>
        <p:nvPicPr>
          <p:cNvPr id="28" name="Picture 2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171385" y="3116423"/>
            <a:ext cx="456586" cy="714811"/>
          </a:xfrm>
          <a:prstGeom prst="rect">
            <a:avLst/>
          </a:prstGeom>
        </p:spPr>
      </p:pic>
      <p:pic>
        <p:nvPicPr>
          <p:cNvPr id="29" name="Picture 29"/>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650721" y="3122542"/>
            <a:ext cx="584557" cy="719455"/>
          </a:xfrm>
          <a:prstGeom prst="rect">
            <a:avLst/>
          </a:prstGeom>
        </p:spPr>
      </p:pic>
      <p:pic>
        <p:nvPicPr>
          <p:cNvPr id="30" name="Picture 3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161260" y="4092356"/>
            <a:ext cx="456586" cy="714811"/>
          </a:xfrm>
          <a:prstGeom prst="rect">
            <a:avLst/>
          </a:prstGeom>
        </p:spPr>
      </p:pic>
      <p:pic>
        <p:nvPicPr>
          <p:cNvPr id="31" name="Picture 3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38095" y="4081517"/>
            <a:ext cx="456586" cy="714811"/>
          </a:xfrm>
          <a:prstGeom prst="rect">
            <a:avLst/>
          </a:prstGeom>
        </p:spPr>
      </p:pic>
      <p:pic>
        <p:nvPicPr>
          <p:cNvPr id="32" name="Picture 32"/>
          <p:cNvPicPr>
            <a:picLocks noChangeAspect="1"/>
          </p:cNvPicPr>
          <p:nvPr/>
        </p:nvPicPr>
        <p:blipFill>
          <a:blip r:embed="rId17"/>
          <a:srcRect t="1081" b="1081"/>
          <a:stretch>
            <a:fillRect/>
          </a:stretch>
        </p:blipFill>
        <p:spPr>
          <a:xfrm>
            <a:off x="12835346" y="3082355"/>
            <a:ext cx="1484360" cy="759642"/>
          </a:xfrm>
          <a:prstGeom prst="rect">
            <a:avLst/>
          </a:prstGeom>
        </p:spPr>
      </p:pic>
      <p:pic>
        <p:nvPicPr>
          <p:cNvPr id="33" name="Picture 3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598362" y="3340018"/>
            <a:ext cx="407195" cy="244317"/>
          </a:xfrm>
          <a:prstGeom prst="rect">
            <a:avLst/>
          </a:prstGeom>
        </p:spPr>
      </p:pic>
      <p:pic>
        <p:nvPicPr>
          <p:cNvPr id="34" name="Picture 34"/>
          <p:cNvPicPr>
            <a:picLocks noChangeAspect="1"/>
          </p:cNvPicPr>
          <p:nvPr/>
        </p:nvPicPr>
        <p:blipFill>
          <a:blip r:embed="rId18"/>
          <a:srcRect r="48819"/>
          <a:stretch>
            <a:fillRect/>
          </a:stretch>
        </p:blipFill>
        <p:spPr>
          <a:xfrm>
            <a:off x="12835346" y="4109717"/>
            <a:ext cx="534475" cy="742608"/>
          </a:xfrm>
          <a:prstGeom prst="rect">
            <a:avLst/>
          </a:prstGeom>
        </p:spPr>
      </p:pic>
      <p:pic>
        <p:nvPicPr>
          <p:cNvPr id="35" name="Picture 35"/>
          <p:cNvPicPr>
            <a:picLocks noChangeAspect="1"/>
          </p:cNvPicPr>
          <p:nvPr/>
        </p:nvPicPr>
        <p:blipFill>
          <a:blip r:embed="rId7"/>
          <a:srcRect/>
          <a:stretch>
            <a:fillRect/>
          </a:stretch>
        </p:blipFill>
        <p:spPr>
          <a:xfrm>
            <a:off x="5598745" y="4495757"/>
            <a:ext cx="924836" cy="1441443"/>
          </a:xfrm>
          <a:prstGeom prst="rect">
            <a:avLst/>
          </a:prstGeom>
        </p:spPr>
      </p:pic>
      <p:pic>
        <p:nvPicPr>
          <p:cNvPr id="36" name="Picture 36"/>
          <p:cNvPicPr>
            <a:picLocks noChangeAspect="1"/>
          </p:cNvPicPr>
          <p:nvPr/>
        </p:nvPicPr>
        <p:blipFill>
          <a:blip r:embed="rId7"/>
          <a:srcRect/>
          <a:stretch>
            <a:fillRect/>
          </a:stretch>
        </p:blipFill>
        <p:spPr>
          <a:xfrm>
            <a:off x="5829953" y="4495757"/>
            <a:ext cx="924836" cy="1441443"/>
          </a:xfrm>
          <a:prstGeom prst="rect">
            <a:avLst/>
          </a:prstGeom>
        </p:spPr>
      </p:pic>
      <p:pic>
        <p:nvPicPr>
          <p:cNvPr id="37" name="Picture 37"/>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613608" y="4527077"/>
            <a:ext cx="1220879" cy="1502620"/>
          </a:xfrm>
          <a:prstGeom prst="rect">
            <a:avLst/>
          </a:prstGeom>
        </p:spPr>
      </p:pic>
      <p:sp>
        <p:nvSpPr>
          <p:cNvPr id="38" name="TextBox 38"/>
          <p:cNvSpPr txBox="1"/>
          <p:nvPr/>
        </p:nvSpPr>
        <p:spPr>
          <a:xfrm>
            <a:off x="4588847" y="261810"/>
            <a:ext cx="9110306" cy="828146"/>
          </a:xfrm>
          <a:prstGeom prst="rect">
            <a:avLst/>
          </a:prstGeom>
        </p:spPr>
        <p:txBody>
          <a:bodyPr lIns="0" tIns="0" rIns="0" bIns="0" rtlCol="0" anchor="t">
            <a:spAutoFit/>
          </a:bodyPr>
          <a:lstStyle/>
          <a:p>
            <a:pPr>
              <a:lnSpc>
                <a:spcPts val="6854"/>
              </a:lnSpc>
              <a:spcBef>
                <a:spcPct val="0"/>
              </a:spcBef>
            </a:pPr>
            <a:r>
              <a:rPr lang="en-US" sz="4895" dirty="0">
                <a:solidFill>
                  <a:srgbClr val="FFFFFF"/>
                </a:solidFill>
                <a:latin typeface="Muli Black"/>
              </a:rPr>
              <a:t>Quy </a:t>
            </a:r>
            <a:r>
              <a:rPr lang="en-US" sz="4895" dirty="0" err="1">
                <a:solidFill>
                  <a:srgbClr val="FFFFFF"/>
                </a:solidFill>
                <a:latin typeface="Muli Black"/>
              </a:rPr>
              <a:t>tắc</a:t>
            </a:r>
            <a:r>
              <a:rPr lang="en-US" sz="4895" dirty="0">
                <a:solidFill>
                  <a:srgbClr val="FFFFFF"/>
                </a:solidFill>
                <a:latin typeface="Muli Black"/>
              </a:rPr>
              <a:t> </a:t>
            </a:r>
            <a:r>
              <a:rPr lang="en-US" sz="4895" dirty="0" err="1">
                <a:solidFill>
                  <a:srgbClr val="FFFFFF"/>
                </a:solidFill>
                <a:latin typeface="Muli Black"/>
              </a:rPr>
              <a:t>cơ</a:t>
            </a:r>
            <a:r>
              <a:rPr lang="en-US" sz="4895" dirty="0">
                <a:solidFill>
                  <a:srgbClr val="FFFFFF"/>
                </a:solidFill>
                <a:latin typeface="Muli Black"/>
              </a:rPr>
              <a:t> </a:t>
            </a:r>
            <a:r>
              <a:rPr lang="en-US" sz="4895" dirty="0" err="1">
                <a:solidFill>
                  <a:srgbClr val="FFFFFF"/>
                </a:solidFill>
                <a:latin typeface="Muli Black"/>
              </a:rPr>
              <a:t>bản</a:t>
            </a:r>
            <a:r>
              <a:rPr lang="en-US" sz="4895" dirty="0">
                <a:solidFill>
                  <a:srgbClr val="FFFFFF"/>
                </a:solidFill>
                <a:latin typeface="Muli Black"/>
              </a:rPr>
              <a:t> </a:t>
            </a:r>
            <a:r>
              <a:rPr lang="en-US" sz="4895" dirty="0" err="1">
                <a:solidFill>
                  <a:srgbClr val="FFFFFF"/>
                </a:solidFill>
                <a:latin typeface="Muli Black"/>
              </a:rPr>
              <a:t>của</a:t>
            </a:r>
            <a:r>
              <a:rPr lang="en-US" sz="4895" dirty="0">
                <a:solidFill>
                  <a:srgbClr val="FFFFFF"/>
                </a:solidFill>
                <a:latin typeface="Muli Black"/>
              </a:rPr>
              <a:t> Blackjack</a:t>
            </a:r>
          </a:p>
        </p:txBody>
      </p:sp>
      <p:sp>
        <p:nvSpPr>
          <p:cNvPr id="39" name="TextBox 39"/>
          <p:cNvSpPr txBox="1"/>
          <p:nvPr/>
        </p:nvSpPr>
        <p:spPr>
          <a:xfrm>
            <a:off x="12415504" y="6352802"/>
            <a:ext cx="4126714" cy="606501"/>
          </a:xfrm>
          <a:prstGeom prst="rect">
            <a:avLst/>
          </a:prstGeom>
        </p:spPr>
        <p:txBody>
          <a:bodyPr lIns="0" tIns="0" rIns="0" bIns="0" rtlCol="0" anchor="t">
            <a:spAutoFit/>
          </a:bodyPr>
          <a:lstStyle/>
          <a:p>
            <a:pPr>
              <a:lnSpc>
                <a:spcPts val="4922"/>
              </a:lnSpc>
              <a:spcBef>
                <a:spcPct val="0"/>
              </a:spcBef>
            </a:pPr>
            <a:r>
              <a:rPr lang="en-US" sz="3515">
                <a:solidFill>
                  <a:srgbClr val="FFFFFF"/>
                </a:solidFill>
                <a:latin typeface="Fira Sans Light"/>
              </a:rPr>
              <a:t>"Hit" để lấy thêm bài</a:t>
            </a:r>
          </a:p>
        </p:txBody>
      </p:sp>
      <p:sp>
        <p:nvSpPr>
          <p:cNvPr id="40" name="TextBox 40"/>
          <p:cNvSpPr txBox="1"/>
          <p:nvPr/>
        </p:nvSpPr>
        <p:spPr>
          <a:xfrm>
            <a:off x="12415504" y="5419606"/>
            <a:ext cx="4013049" cy="571246"/>
          </a:xfrm>
          <a:prstGeom prst="rect">
            <a:avLst/>
          </a:prstGeom>
        </p:spPr>
        <p:txBody>
          <a:bodyPr lIns="0" tIns="0" rIns="0" bIns="0" rtlCol="0" anchor="t">
            <a:spAutoFit/>
          </a:bodyPr>
          <a:lstStyle/>
          <a:p>
            <a:pPr>
              <a:lnSpc>
                <a:spcPts val="4683"/>
              </a:lnSpc>
              <a:spcBef>
                <a:spcPct val="0"/>
              </a:spcBef>
            </a:pPr>
            <a:r>
              <a:rPr lang="en-US" sz="3345">
                <a:solidFill>
                  <a:srgbClr val="FFFFFF"/>
                </a:solidFill>
                <a:latin typeface="Fira Sans Light"/>
              </a:rPr>
              <a:t>"Stick" để giữ nguyên </a:t>
            </a:r>
          </a:p>
        </p:txBody>
      </p:sp>
      <p:sp>
        <p:nvSpPr>
          <p:cNvPr id="41" name="TextBox 41"/>
          <p:cNvSpPr txBox="1"/>
          <p:nvPr/>
        </p:nvSpPr>
        <p:spPr>
          <a:xfrm>
            <a:off x="12423217" y="7237936"/>
            <a:ext cx="4152868" cy="553511"/>
          </a:xfrm>
          <a:prstGeom prst="rect">
            <a:avLst/>
          </a:prstGeom>
        </p:spPr>
        <p:txBody>
          <a:bodyPr lIns="0" tIns="0" rIns="0" bIns="0" rtlCol="0" anchor="t">
            <a:spAutoFit/>
          </a:bodyPr>
          <a:lstStyle/>
          <a:p>
            <a:pPr>
              <a:lnSpc>
                <a:spcPts val="4517"/>
              </a:lnSpc>
              <a:spcBef>
                <a:spcPct val="0"/>
              </a:spcBef>
            </a:pPr>
            <a:r>
              <a:rPr lang="en-US" sz="3227">
                <a:solidFill>
                  <a:srgbClr val="FFFFFF"/>
                </a:solidFill>
                <a:latin typeface="Fira Sans Light"/>
              </a:rPr>
              <a:t>Điểm của nhà cái &gt; 17</a:t>
            </a:r>
          </a:p>
        </p:txBody>
      </p:sp>
      <p:sp>
        <p:nvSpPr>
          <p:cNvPr id="42" name="TextBox 42"/>
          <p:cNvSpPr txBox="1"/>
          <p:nvPr/>
        </p:nvSpPr>
        <p:spPr>
          <a:xfrm>
            <a:off x="12423217" y="7981947"/>
            <a:ext cx="4894685" cy="558385"/>
          </a:xfrm>
          <a:prstGeom prst="rect">
            <a:avLst/>
          </a:prstGeom>
        </p:spPr>
        <p:txBody>
          <a:bodyPr lIns="0" tIns="0" rIns="0" bIns="0" rtlCol="0" anchor="t">
            <a:spAutoFit/>
          </a:bodyPr>
          <a:lstStyle/>
          <a:p>
            <a:pPr>
              <a:lnSpc>
                <a:spcPts val="4563"/>
              </a:lnSpc>
              <a:spcBef>
                <a:spcPct val="0"/>
              </a:spcBef>
            </a:pPr>
            <a:r>
              <a:rPr lang="en-US" sz="3259">
                <a:solidFill>
                  <a:srgbClr val="FFFFFF"/>
                </a:solidFill>
                <a:latin typeface="Fira Sans Light"/>
              </a:rPr>
              <a:t>Điểm &gt; 21 = "bust"</a:t>
            </a:r>
          </a:p>
        </p:txBody>
      </p:sp>
      <p:sp>
        <p:nvSpPr>
          <p:cNvPr id="43" name="TextBox 43"/>
          <p:cNvSpPr txBox="1"/>
          <p:nvPr/>
        </p:nvSpPr>
        <p:spPr>
          <a:xfrm>
            <a:off x="12415504" y="8756518"/>
            <a:ext cx="5842699" cy="501782"/>
          </a:xfrm>
          <a:prstGeom prst="rect">
            <a:avLst/>
          </a:prstGeom>
        </p:spPr>
        <p:txBody>
          <a:bodyPr lIns="0" tIns="0" rIns="0" bIns="0" rtlCol="0" anchor="t">
            <a:spAutoFit/>
          </a:bodyPr>
          <a:lstStyle/>
          <a:p>
            <a:pPr>
              <a:lnSpc>
                <a:spcPts val="4037"/>
              </a:lnSpc>
              <a:spcBef>
                <a:spcPct val="0"/>
              </a:spcBef>
            </a:pPr>
            <a:r>
              <a:rPr lang="en-US" sz="2884" dirty="0" err="1">
                <a:solidFill>
                  <a:srgbClr val="FFFFFF"/>
                </a:solidFill>
                <a:latin typeface="Fira Sans Light"/>
              </a:rPr>
              <a:t>Người</a:t>
            </a:r>
            <a:r>
              <a:rPr lang="en-US" sz="2884" dirty="0">
                <a:solidFill>
                  <a:srgbClr val="FFFFFF"/>
                </a:solidFill>
                <a:latin typeface="Fira Sans Light"/>
              </a:rPr>
              <a:t> </a:t>
            </a:r>
            <a:r>
              <a:rPr lang="en-US" sz="2884" dirty="0" err="1">
                <a:solidFill>
                  <a:srgbClr val="FFFFFF"/>
                </a:solidFill>
                <a:latin typeface="Fira Sans Light"/>
              </a:rPr>
              <a:t>có</a:t>
            </a:r>
            <a:r>
              <a:rPr lang="en-US" sz="2884" dirty="0">
                <a:solidFill>
                  <a:srgbClr val="FFFFFF"/>
                </a:solidFill>
                <a:latin typeface="Fira Sans Light"/>
              </a:rPr>
              <a:t> </a:t>
            </a:r>
            <a:r>
              <a:rPr lang="en-US" sz="2884" dirty="0" err="1">
                <a:solidFill>
                  <a:srgbClr val="FFFFFF"/>
                </a:solidFill>
                <a:latin typeface="Fira Sans Light"/>
              </a:rPr>
              <a:t>điểm</a:t>
            </a:r>
            <a:r>
              <a:rPr lang="en-US" sz="2884" dirty="0">
                <a:solidFill>
                  <a:srgbClr val="FFFFFF"/>
                </a:solidFill>
                <a:latin typeface="Fira Sans Light"/>
              </a:rPr>
              <a:t> </a:t>
            </a:r>
            <a:r>
              <a:rPr lang="en-US" sz="2884" dirty="0" err="1">
                <a:solidFill>
                  <a:srgbClr val="FFFFFF"/>
                </a:solidFill>
                <a:latin typeface="Fira Sans Light"/>
              </a:rPr>
              <a:t>cao</a:t>
            </a:r>
            <a:r>
              <a:rPr lang="en-US" sz="2884" dirty="0">
                <a:solidFill>
                  <a:srgbClr val="FFFFFF"/>
                </a:solidFill>
                <a:latin typeface="Fira Sans Light"/>
              </a:rPr>
              <a:t> </a:t>
            </a:r>
            <a:r>
              <a:rPr lang="en-US" sz="2884" dirty="0" err="1">
                <a:solidFill>
                  <a:srgbClr val="FFFFFF"/>
                </a:solidFill>
                <a:latin typeface="Fira Sans Light"/>
              </a:rPr>
              <a:t>nhất</a:t>
            </a:r>
            <a:r>
              <a:rPr lang="en-US" sz="2884" dirty="0">
                <a:solidFill>
                  <a:srgbClr val="FFFFFF"/>
                </a:solidFill>
                <a:latin typeface="Fira Sans Light"/>
              </a:rPr>
              <a:t> </a:t>
            </a:r>
            <a:r>
              <a:rPr lang="en-US" sz="2884" dirty="0" err="1">
                <a:solidFill>
                  <a:srgbClr val="FFFFFF"/>
                </a:solidFill>
                <a:latin typeface="Fira Sans Light"/>
              </a:rPr>
              <a:t>thắng</a:t>
            </a:r>
            <a:r>
              <a:rPr lang="en-US" sz="2884" dirty="0">
                <a:solidFill>
                  <a:srgbClr val="FFFFFF"/>
                </a:solidFill>
                <a:latin typeface="Fira Sans Light"/>
              </a:rPr>
              <a:t> </a:t>
            </a:r>
            <a:r>
              <a:rPr lang="en-US" sz="2884" dirty="0" err="1">
                <a:solidFill>
                  <a:srgbClr val="FFFFFF"/>
                </a:solidFill>
                <a:latin typeface="Fira Sans Light"/>
              </a:rPr>
              <a:t>cuộc</a:t>
            </a:r>
            <a:endParaRPr lang="en-US" sz="2884" dirty="0">
              <a:solidFill>
                <a:srgbClr val="FFFFFF"/>
              </a:solidFill>
              <a:latin typeface="Fira Sans Light"/>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64" presetClass="path" presetSubtype="0" accel="50000" decel="50000" fill="hold" nodeType="withEffect">
                                  <p:stCondLst>
                                    <p:cond delay="0"/>
                                  </p:stCondLst>
                                  <p:childTnLst>
                                    <p:animMotion origin="layout" path="M 0 0 L 0 -0.25 E" pathEditMode="relative" ptsTypes="">
                                      <p:cBhvr>
                                        <p:cTn id="14" dur="750" fill="hold"/>
                                        <p:tgtEl>
                                          <p:spTgt spid="23"/>
                                        </p:tgtEl>
                                        <p:attrNameLst>
                                          <p:attrName>ppt_x</p:attrName>
                                          <p:attrName>ppt_y</p:attrName>
                                        </p:attrNameLst>
                                      </p:cBhvr>
                                    </p:animMotion>
                                  </p:childTnLst>
                                </p:cTn>
                              </p:par>
                              <p:par>
                                <p:cTn id="15" presetID="64" presetClass="path" presetSubtype="0" accel="50000" decel="50000" fill="hold" nodeType="withEffect">
                                  <p:stCondLst>
                                    <p:cond delay="0"/>
                                  </p:stCondLst>
                                  <p:childTnLst>
                                    <p:animMotion origin="layout" path="M 0 0 L 0 -0.25 E" pathEditMode="relative" ptsTypes="">
                                      <p:cBhvr>
                                        <p:cTn id="16" dur="750" fill="hold"/>
                                        <p:tgtEl>
                                          <p:spTgt spid="22"/>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0" presetClass="path" presetSubtype="0" accel="50000" decel="50000" fill="hold" nodeType="withEffect">
                                  <p:stCondLst>
                                    <p:cond delay="0"/>
                                  </p:stCondLst>
                                  <p:childTnLst>
                                    <p:animMotion origin="layout" path="M -0.00451 -0.00031 L -0.00451 -0.00031 C -0.02361 0.0267 -0.00555 0.0017 -0.05347 0.05401 C -0.06206 0.06327 -0.07057 0.07284 -0.07899 0.08256 C -0.0914 0.09691 -0.11632 0.12639 -0.12786 0.1429 L -0.16623 0.19722 C -0.16979 0.20231 -0.17335 0.20771 -0.17682 0.21296 C -0.17864 0.21589 -0.18038 0.21913 -0.18238 0.22191 C -0.18472 0.22515 -0.18724 0.22824 -0.18958 0.23179 C -0.19054 0.23333 -0.19149 0.23503 -0.19236 0.23673 C -0.19279 0.23765 -0.19297 0.23889 -0.19349 0.23966 C -0.19392 0.24028 -0.19462 0.24012 -0.19514 0.24058 C -0.1967 0.24213 -0.19818 0.24367 -0.19956 0.24552 C -0.2013 0.24815 -0.20243 0.25031 -0.2046 0.25154 C -0.20495 0.2517 -0.20529 0.25154 -0.20564 0.25154 " pathEditMode="relative" ptsTypes="AAAAAAAAAAAAAAA">
                                      <p:cBhvr>
                                        <p:cTn id="24" dur="750" fill="hold"/>
                                        <p:tgtEl>
                                          <p:spTgt spid="18"/>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2.22222E-6 L 2.77778E-7 0.00015 C -0.0191 0.027 -0.00104 0.002 -0.04896 0.05432 C -0.05755 0.06358 -0.06606 0.07315 -0.07448 0.08287 C -0.08689 0.09722 -0.11181 0.1267 -0.12335 0.14321 L -0.16172 0.19753 C -0.16528 0.20262 -0.16884 0.20802 -0.17231 0.21327 C -0.17413 0.2162 -0.17587 0.21944 -0.17786 0.22222 C -0.18021 0.22546 -0.18273 0.22855 -0.18507 0.2321 C -0.18602 0.23364 -0.18698 0.23534 -0.18785 0.23703 C -0.18828 0.23796 -0.18846 0.2392 -0.18898 0.23997 C -0.18941 0.24058 -0.1901 0.24043 -0.19063 0.24089 C -0.19219 0.24244 -0.19366 0.24398 -0.19505 0.24583 C -0.19679 0.24845 -0.19792 0.25062 -0.20009 0.25185 C -0.20043 0.252 -0.20078 0.25185 -0.20113 0.25185 " pathEditMode="relative" rAng="0" ptsTypes="AAAAAAAAAAAAAAA">
                                      <p:cBhvr>
                                        <p:cTn id="26" dur="750" fill="hold"/>
                                        <p:tgtEl>
                                          <p:spTgt spid="17"/>
                                        </p:tgtEl>
                                        <p:attrNameLst>
                                          <p:attrName>ppt_x</p:attrName>
                                          <p:attrName>ppt_y</p:attrName>
                                        </p:attrNameLst>
                                      </p:cBhvr>
                                      <p:rCtr x="-10061" y="12593"/>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0" presetClass="path" presetSubtype="0" accel="50000" decel="50000" fill="hold" nodeType="withEffect">
                                  <p:stCondLst>
                                    <p:cond delay="0"/>
                                  </p:stCondLst>
                                  <p:childTnLst>
                                    <p:animMotion origin="layout" path="M -4.44444E-6 3.08642E-6 L -4.44444E-6 0.00015 L -0.01215 0.03503 C -0.01371 0.03935 -0.01519 0.04398 -0.01675 0.04845 C -0.01849 0.05385 -0.02022 0.05926 -0.02204 0.06466 C -0.02421 0.07098 -0.02682 0.07685 -0.02881 0.08348 C -0.03133 0.09151 -0.03368 0.09984 -0.03645 0.10771 C -0.03923 0.11605 -0.0427 0.12361 -0.04548 0.13194 C -0.05078 0.14784 -0.05512 0.16481 -0.06067 0.1804 C -0.06319 0.18765 -0.06588 0.1946 -0.06822 0.202 C -0.07873 0.23503 -0.07161 0.21281 -0.07586 0.23163 C -0.0763 0.23395 -0.07699 0.23611 -0.07734 0.23842 C -0.07795 0.24244 -0.07838 0.24645 -0.07881 0.25061 " pathEditMode="relative" rAng="0" ptsTypes="AAAAAAAAAAAAA">
                                      <p:cBhvr>
                                        <p:cTn id="34" dur="750" fill="hold"/>
                                        <p:tgtEl>
                                          <p:spTgt spid="36"/>
                                        </p:tgtEl>
                                        <p:attrNameLst>
                                          <p:attrName>ppt_x</p:attrName>
                                          <p:attrName>ppt_y</p:attrName>
                                        </p:attrNameLst>
                                      </p:cBhvr>
                                      <p:rCtr x="-3941" y="12531"/>
                                    </p:animMotion>
                                  </p:childTnLst>
                                </p:cTn>
                              </p:par>
                              <p:par>
                                <p:cTn id="35" presetID="0" presetClass="path" presetSubtype="0" accel="50000" decel="50000" fill="hold" nodeType="withEffect">
                                  <p:stCondLst>
                                    <p:cond delay="0"/>
                                  </p:stCondLst>
                                  <p:childTnLst>
                                    <p:animMotion origin="layout" path="M -1.38889E-6 -1.23457E-7 L -1.38889E-6 0.00015 L -0.01215 0.03503 C -0.01371 0.03935 -0.01519 0.04398 -0.01675 0.04846 C -0.01849 0.05386 -0.02022 0.05926 -0.02205 0.06466 C -0.02422 0.07099 -0.02682 0.07685 -0.02882 0.08349 C -0.03134 0.09151 -0.03368 0.09985 -0.03646 0.10772 C -0.03923 0.11605 -0.04271 0.12361 -0.04548 0.13194 C -0.05078 0.14784 -0.05512 0.16481 -0.06068 0.1804 C -0.06319 0.18765 -0.06588 0.1946 -0.06823 0.20201 C -0.07873 0.23503 -0.07161 0.21281 -0.07587 0.23164 C -0.0763 0.23395 -0.077 0.23611 -0.07734 0.23843 C -0.07795 0.24244 -0.07838 0.24645 -0.07882 0.25062 " pathEditMode="relative" rAng="0" ptsTypes="AAAAAAAAAAAAA">
                                      <p:cBhvr>
                                        <p:cTn id="36" dur="750" fill="hold"/>
                                        <p:tgtEl>
                                          <p:spTgt spid="35"/>
                                        </p:tgtEl>
                                        <p:attrNameLst>
                                          <p:attrName>ppt_x</p:attrName>
                                          <p:attrName>ppt_y</p:attrName>
                                        </p:attrNameLst>
                                      </p:cBhvr>
                                      <p:rCtr x="-3941" y="12531"/>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0" presetClass="path" presetSubtype="0" accel="50000" decel="50000" fill="hold" nodeType="withEffect">
                                  <p:stCondLst>
                                    <p:cond delay="0"/>
                                  </p:stCondLst>
                                  <p:childTnLst>
                                    <p:animMotion origin="layout" path="M 2.36111E-6 1.48148E-6 L 2.36111E-6 0.00015 C 0.00972 0.07392 -0.00235 -0.01404 0.00659 0.0429 C 0.01302 0.08333 0.00495 0.0395 0.01163 0.08596 C 0.01727 0.12546 0.02274 0.15663 0.03246 0.19413 C 0.03411 0.20046 0.03594 0.20679 0.0375 0.21327 C 0.04245 0.23503 0.03706 0.21898 0.04331 0.23549 L 0.04418 0.24305 " pathEditMode="relative" rAng="0" ptsTypes="AAAAAAAA">
                                      <p:cBhvr>
                                        <p:cTn id="44" dur="750" fill="hold"/>
                                        <p:tgtEl>
                                          <p:spTgt spid="20"/>
                                        </p:tgtEl>
                                        <p:attrNameLst>
                                          <p:attrName>ppt_x</p:attrName>
                                          <p:attrName>ppt_y</p:attrName>
                                        </p:attrNameLst>
                                      </p:cBhvr>
                                      <p:rCtr x="2205" y="12145"/>
                                    </p:animMotion>
                                  </p:childTnLst>
                                </p:cTn>
                              </p:par>
                              <p:par>
                                <p:cTn id="45" presetID="0" presetClass="path" presetSubtype="0" accel="50000" decel="50000" fill="hold" nodeType="withEffect">
                                  <p:stCondLst>
                                    <p:cond delay="0"/>
                                  </p:stCondLst>
                                  <p:childTnLst>
                                    <p:animMotion origin="layout" path="M -2.08333E-6 1.48148E-6 L -2.08333E-6 0.00015 C 0.00972 0.07392 -0.00234 -0.01404 0.0066 0.0429 C 0.01302 0.08333 0.00495 0.0395 0.01163 0.08596 C 0.01728 0.12546 0.02275 0.15663 0.03247 0.19413 C 0.03412 0.20046 0.03594 0.20679 0.0375 0.21327 C 0.04245 0.23503 0.03707 0.21898 0.04332 0.23549 L 0.04419 0.24305 " pathEditMode="relative" rAng="0" ptsTypes="AAAAAAAA">
                                      <p:cBhvr>
                                        <p:cTn id="46" dur="750" fill="hold"/>
                                        <p:tgtEl>
                                          <p:spTgt spid="19"/>
                                        </p:tgtEl>
                                        <p:attrNameLst>
                                          <p:attrName>ppt_x</p:attrName>
                                          <p:attrName>ppt_y</p:attrName>
                                        </p:attrNameLst>
                                      </p:cBhvr>
                                      <p:rCtr x="2205" y="12145"/>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33333E-6 -1.97531E-6 L -3.33333E-6 0.00016 C 0.02414 0.02269 0.00313 0.00185 0.03637 0.04028 C 0.04002 0.0446 0.04393 0.0483 0.04766 0.05247 C 0.0533 0.05864 0.05877 0.06513 0.06433 0.0713 C 0.07769 0.08611 0.0915 0.0983 0.10226 0.11976 C 0.12414 0.16343 0.08846 0.09306 0.11745 0.14676 C 0.1204 0.15232 0.12275 0.1588 0.12578 0.1642 C 0.1303 0.17238 0.13559 0.17901 0.14011 0.18719 C 0.14245 0.19121 0.14453 0.19553 0.14697 0.19923 C 0.14957 0.20324 0.15287 0.20571 0.1553 0.21003 C 0.15834 0.21543 0.15651 0.21358 0.16059 0.21543 C 0.16137 0.21636 0.16207 0.21729 0.16285 0.21821 C 0.16389 0.21914 0.16493 0.21976 0.16589 0.22084 C 0.16745 0.22253 0.16875 0.22516 0.17049 0.22624 C 0.17309 0.22778 0.17214 0.22655 0.17353 0.22901 " pathEditMode="relative" rAng="0" ptsTypes="AAAAAAAAAAAAAAAA">
                                      <p:cBhvr>
                                        <p:cTn id="54" dur="750" fill="hold"/>
                                        <p:tgtEl>
                                          <p:spTgt spid="24"/>
                                        </p:tgtEl>
                                        <p:attrNameLst>
                                          <p:attrName>ppt_x</p:attrName>
                                          <p:attrName>ppt_y</p:attrName>
                                        </p:attrNameLst>
                                      </p:cBhvr>
                                      <p:rCtr x="8672" y="11451"/>
                                    </p:animMotion>
                                  </p:childTnLst>
                                </p:cTn>
                              </p:par>
                              <p:par>
                                <p:cTn id="55" presetID="0" presetClass="path" presetSubtype="0" accel="50000" decel="50000" fill="hold" nodeType="withEffect">
                                  <p:stCondLst>
                                    <p:cond delay="0"/>
                                  </p:stCondLst>
                                  <p:childTnLst>
                                    <p:animMotion origin="layout" path="M -0.00225 -0.00015 L -0.00225 -8.64198E-7 C 0.02188 0.02253 0.00087 0.0017 0.03412 0.04012 C 0.03776 0.04445 0.04167 0.04815 0.0454 0.05232 C 0.05105 0.05849 0.05651 0.06497 0.06207 0.07114 C 0.07544 0.08596 0.08924 0.09815 0.1 0.1196 C 0.12188 0.16327 0.0862 0.0929 0.11519 0.14661 C 0.11815 0.15216 0.12049 0.15864 0.12353 0.16404 C 0.12804 0.17222 0.13334 0.17886 0.13785 0.18704 C 0.14019 0.19105 0.14228 0.19537 0.14471 0.19907 C 0.14731 0.20309 0.15061 0.20556 0.15304 0.20988 C 0.15608 0.21528 0.15426 0.21343 0.15834 0.21528 C 0.15912 0.2162 0.15981 0.21713 0.16059 0.21806 C 0.16164 0.21898 0.16268 0.2196 0.16363 0.22068 C 0.16519 0.22238 0.1665 0.225 0.16823 0.22608 C 0.17084 0.22762 0.16988 0.22639 0.17127 0.22886 " pathEditMode="relative" rAng="0" ptsTypes="AAAAAAAAAAAAAAAA">
                                      <p:cBhvr>
                                        <p:cTn id="56" dur="750" fill="hold"/>
                                        <p:tgtEl>
                                          <p:spTgt spid="21"/>
                                        </p:tgtEl>
                                        <p:attrNameLst>
                                          <p:attrName>ppt_x</p:attrName>
                                          <p:attrName>ppt_y</p:attrName>
                                        </p:attrNameLst>
                                      </p:cBhvr>
                                      <p:rCtr x="8672" y="11451"/>
                                    </p:animMotion>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randombar(horizontal)">
                                      <p:cBhvr>
                                        <p:cTn id="61" dur="500"/>
                                        <p:tgtEl>
                                          <p:spTgt spid="32"/>
                                        </p:tgtEl>
                                      </p:cBhvr>
                                    </p:animEffect>
                                  </p:childTnLst>
                                </p:cTn>
                              </p:par>
                              <p:par>
                                <p:cTn id="62" presetID="14" presetClass="entr" presetSubtype="1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randombar(horizontal)">
                                      <p:cBhvr>
                                        <p:cTn id="64" dur="500"/>
                                        <p:tgtEl>
                                          <p:spTgt spid="33"/>
                                        </p:tgtEl>
                                      </p:cBhvr>
                                    </p:animEffect>
                                  </p:childTnLst>
                                </p:cTn>
                              </p:par>
                              <p:par>
                                <p:cTn id="65" presetID="14" presetClass="entr" presetSubtype="1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randombar(horizontal)">
                                      <p:cBhvr>
                                        <p:cTn id="67" dur="500"/>
                                        <p:tgtEl>
                                          <p:spTgt spid="28"/>
                                        </p:tgtEl>
                                      </p:cBhvr>
                                    </p:animEffect>
                                  </p:childTnLst>
                                </p:cTn>
                              </p:par>
                              <p:par>
                                <p:cTn id="68" presetID="14" presetClass="entr" presetSubtype="1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randombar(horizontal)">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down)">
                                      <p:cBhvr>
                                        <p:cTn id="75" dur="500"/>
                                        <p:tgtEl>
                                          <p:spTgt spid="34"/>
                                        </p:tgtEl>
                                      </p:cBhvr>
                                    </p:animEffect>
                                  </p:childTnLst>
                                </p:cTn>
                              </p:par>
                              <p:par>
                                <p:cTn id="76" presetID="2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down)">
                                      <p:cBhvr>
                                        <p:cTn id="78" dur="500"/>
                                        <p:tgtEl>
                                          <p:spTgt spid="25"/>
                                        </p:tgtEl>
                                      </p:cBhvr>
                                    </p:animEffect>
                                  </p:childTnLst>
                                </p:cTn>
                              </p:par>
                              <p:par>
                                <p:cTn id="79" presetID="22" presetClass="entr" presetSubtype="4"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down)">
                                      <p:cBhvr>
                                        <p:cTn id="81" dur="500"/>
                                        <p:tgtEl>
                                          <p:spTgt spid="26"/>
                                        </p:tgtEl>
                                      </p:cBhvr>
                                    </p:animEffect>
                                  </p:childTnLst>
                                </p:cTn>
                              </p:par>
                              <p:par>
                                <p:cTn id="82" presetID="22" presetClass="entr" presetSubtype="4"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down)">
                                      <p:cBhvr>
                                        <p:cTn id="87" dur="500"/>
                                        <p:tgtEl>
                                          <p:spTgt spid="30"/>
                                        </p:tgtEl>
                                      </p:cBhvr>
                                    </p:animEffect>
                                  </p:childTnLst>
                                </p:cTn>
                              </p:par>
                              <p:par>
                                <p:cTn id="88" presetID="22" presetClass="entr" presetSubtype="4"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down)">
                                      <p:cBhvr>
                                        <p:cTn id="90" dur="500"/>
                                        <p:tgtEl>
                                          <p:spTgt spid="31"/>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anim calcmode="lin" valueType="num">
                                      <p:cBhvr additive="base">
                                        <p:cTn id="101" dur="500" fill="hold"/>
                                        <p:tgtEl>
                                          <p:spTgt spid="39"/>
                                        </p:tgtEl>
                                        <p:attrNameLst>
                                          <p:attrName>ppt_x</p:attrName>
                                        </p:attrNameLst>
                                      </p:cBhvr>
                                      <p:tavLst>
                                        <p:tav tm="0">
                                          <p:val>
                                            <p:strVal val="#ppt_x"/>
                                          </p:val>
                                        </p:tav>
                                        <p:tav tm="100000">
                                          <p:val>
                                            <p:strVal val="#ppt_x"/>
                                          </p:val>
                                        </p:tav>
                                      </p:tavLst>
                                    </p:anim>
                                    <p:anim calcmode="lin" valueType="num">
                                      <p:cBhvr additive="base">
                                        <p:cTn id="10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ppt_x"/>
                                          </p:val>
                                        </p:tav>
                                        <p:tav tm="100000">
                                          <p:val>
                                            <p:strVal val="#ppt_x"/>
                                          </p:val>
                                        </p:tav>
                                      </p:tavLst>
                                    </p:anim>
                                    <p:anim calcmode="lin" valueType="num">
                                      <p:cBhvr additive="base">
                                        <p:cTn id="10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anim calcmode="lin" valueType="num">
                                      <p:cBhvr additive="base">
                                        <p:cTn id="113" dur="500" fill="hold"/>
                                        <p:tgtEl>
                                          <p:spTgt spid="42"/>
                                        </p:tgtEl>
                                        <p:attrNameLst>
                                          <p:attrName>ppt_x</p:attrName>
                                        </p:attrNameLst>
                                      </p:cBhvr>
                                      <p:tavLst>
                                        <p:tav tm="0">
                                          <p:val>
                                            <p:strVal val="#ppt_x"/>
                                          </p:val>
                                        </p:tav>
                                        <p:tav tm="100000">
                                          <p:val>
                                            <p:strVal val="#ppt_x"/>
                                          </p:val>
                                        </p:tav>
                                      </p:tavLst>
                                    </p:anim>
                                    <p:anim calcmode="lin" valueType="num">
                                      <p:cBhvr additive="base">
                                        <p:cTn id="1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ppt_x"/>
                                          </p:val>
                                        </p:tav>
                                        <p:tav tm="100000">
                                          <p:val>
                                            <p:strVal val="#ppt_x"/>
                                          </p:val>
                                        </p:tav>
                                      </p:tavLst>
                                    </p:anim>
                                    <p:anim calcmode="lin" valueType="num">
                                      <p:cBhvr additive="base">
                                        <p:cTn id="1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sp>
        <p:nvSpPr>
          <p:cNvPr id="5" name="AutoShape 5"/>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6" name="AutoShape 6"/>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7" name="AutoShape 7"/>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pic>
        <p:nvPicPr>
          <p:cNvPr id="8" name="Picture 8"/>
          <p:cNvPicPr>
            <a:picLocks noChangeAspect="1"/>
          </p:cNvPicPr>
          <p:nvPr/>
        </p:nvPicPr>
        <p:blipFill>
          <a:blip r:embed="rId5"/>
          <a:srcRect l="64224" t="21173" r="25322" b="53688"/>
          <a:stretch>
            <a:fillRect/>
          </a:stretch>
        </p:blipFill>
        <p:spPr>
          <a:xfrm>
            <a:off x="3800244" y="5943019"/>
            <a:ext cx="1065578" cy="1441443"/>
          </a:xfrm>
          <a:prstGeom prst="rect">
            <a:avLst/>
          </a:prstGeom>
        </p:spPr>
      </p:pic>
      <p:grpSp>
        <p:nvGrpSpPr>
          <p:cNvPr id="9" name="Group 9"/>
          <p:cNvGrpSpPr/>
          <p:nvPr/>
        </p:nvGrpSpPr>
        <p:grpSpPr>
          <a:xfrm>
            <a:off x="3407101" y="5676459"/>
            <a:ext cx="2070575" cy="1974563"/>
            <a:chOff x="0" y="0"/>
            <a:chExt cx="545337" cy="520049"/>
          </a:xfrm>
        </p:grpSpPr>
        <p:sp>
          <p:nvSpPr>
            <p:cNvPr id="10" name="Freeform 10"/>
            <p:cNvSpPr/>
            <p:nvPr/>
          </p:nvSpPr>
          <p:spPr>
            <a:xfrm>
              <a:off x="0" y="0"/>
              <a:ext cx="545337" cy="520049"/>
            </a:xfrm>
            <a:custGeom>
              <a:avLst/>
              <a:gdLst/>
              <a:ahLst/>
              <a:cxnLst/>
              <a:rect l="l" t="t" r="r" b="b"/>
              <a:pathLst>
                <a:path w="545337" h="520049">
                  <a:moveTo>
                    <a:pt x="190690" y="0"/>
                  </a:moveTo>
                  <a:lnTo>
                    <a:pt x="354647" y="0"/>
                  </a:lnTo>
                  <a:cubicBezTo>
                    <a:pt x="405221" y="0"/>
                    <a:pt x="453723" y="20090"/>
                    <a:pt x="489485" y="55852"/>
                  </a:cubicBezTo>
                  <a:cubicBezTo>
                    <a:pt x="525246" y="91613"/>
                    <a:pt x="545337" y="140116"/>
                    <a:pt x="545337" y="190690"/>
                  </a:cubicBezTo>
                  <a:lnTo>
                    <a:pt x="545337" y="329359"/>
                  </a:lnTo>
                  <a:cubicBezTo>
                    <a:pt x="545337" y="379934"/>
                    <a:pt x="525246" y="428436"/>
                    <a:pt x="489485" y="464198"/>
                  </a:cubicBezTo>
                  <a:cubicBezTo>
                    <a:pt x="453723" y="499959"/>
                    <a:pt x="405221" y="520049"/>
                    <a:pt x="354647" y="520049"/>
                  </a:cubicBezTo>
                  <a:lnTo>
                    <a:pt x="190690" y="520049"/>
                  </a:lnTo>
                  <a:cubicBezTo>
                    <a:pt x="140116" y="520049"/>
                    <a:pt x="91613" y="499959"/>
                    <a:pt x="55852" y="464198"/>
                  </a:cubicBezTo>
                  <a:cubicBezTo>
                    <a:pt x="20090" y="428436"/>
                    <a:pt x="0" y="379934"/>
                    <a:pt x="0" y="329359"/>
                  </a:cubicBezTo>
                  <a:lnTo>
                    <a:pt x="0" y="190690"/>
                  </a:lnTo>
                  <a:cubicBezTo>
                    <a:pt x="0" y="140116"/>
                    <a:pt x="20090" y="91613"/>
                    <a:pt x="55852" y="55852"/>
                  </a:cubicBezTo>
                  <a:cubicBezTo>
                    <a:pt x="91613" y="20090"/>
                    <a:pt x="140116" y="0"/>
                    <a:pt x="190690" y="0"/>
                  </a:cubicBezTo>
                  <a:close/>
                </a:path>
              </a:pathLst>
            </a:custGeom>
            <a:solidFill>
              <a:srgbClr val="000000">
                <a:alpha val="0"/>
              </a:srgbClr>
            </a:solidFill>
            <a:ln w="85725">
              <a:solidFill>
                <a:srgbClr val="72D1E5"/>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sp>
        <p:nvSpPr>
          <p:cNvPr id="12" name="AutoShape 12"/>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3" name="Picture 13"/>
          <p:cNvPicPr>
            <a:picLocks noChangeAspect="1"/>
          </p:cNvPicPr>
          <p:nvPr/>
        </p:nvPicPr>
        <p:blipFill>
          <a:blip r:embed="rId6">
            <a:alphaModFix amt="1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8266894" y="5734685"/>
            <a:ext cx="865131" cy="865131"/>
          </a:xfrm>
          <a:prstGeom prst="rect">
            <a:avLst/>
          </a:prstGeom>
        </p:spPr>
      </p:pic>
      <p:pic>
        <p:nvPicPr>
          <p:cNvPr id="14" name="Picture 14"/>
          <p:cNvPicPr>
            <a:picLocks noChangeAspect="1"/>
          </p:cNvPicPr>
          <p:nvPr/>
        </p:nvPicPr>
        <p:blipFill>
          <a:blip r:embed="rId6"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8433198" y="5899607"/>
            <a:ext cx="548492" cy="548492"/>
          </a:xfrm>
          <a:prstGeom prst="rect">
            <a:avLst/>
          </a:prstGeom>
        </p:spPr>
      </p:pic>
      <p:pic>
        <p:nvPicPr>
          <p:cNvPr id="15" name="Picture 15"/>
          <p:cNvPicPr>
            <a:picLocks noChangeAspect="1"/>
          </p:cNvPicPr>
          <p:nvPr/>
        </p:nvPicPr>
        <p:blipFill>
          <a:blip r:embed="rId6">
            <a:alphaModFix amt="1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4229727" y="366699"/>
            <a:ext cx="865131" cy="865131"/>
          </a:xfrm>
          <a:prstGeom prst="rect">
            <a:avLst/>
          </a:prstGeom>
        </p:spPr>
      </p:pic>
      <p:pic>
        <p:nvPicPr>
          <p:cNvPr id="16" name="Picture 16"/>
          <p:cNvPicPr>
            <a:picLocks noChangeAspect="1"/>
          </p:cNvPicPr>
          <p:nvPr/>
        </p:nvPicPr>
        <p:blipFill>
          <a:blip r:embed="rId6"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4396031" y="531621"/>
            <a:ext cx="548492" cy="548492"/>
          </a:xfrm>
          <a:prstGeom prst="rect">
            <a:avLst/>
          </a:prstGeom>
        </p:spPr>
      </p:pic>
      <p:pic>
        <p:nvPicPr>
          <p:cNvPr id="17" name="Picture 17"/>
          <p:cNvPicPr>
            <a:picLocks noChangeAspect="1"/>
          </p:cNvPicPr>
          <p:nvPr/>
        </p:nvPicPr>
        <p:blipFill>
          <a:blip r:embed="rId6">
            <a:alphaModFix amt="3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8236537" y="9739299"/>
            <a:ext cx="865131" cy="865131"/>
          </a:xfrm>
          <a:prstGeom prst="rect">
            <a:avLst/>
          </a:prstGeom>
        </p:spPr>
      </p:pic>
      <p:pic>
        <p:nvPicPr>
          <p:cNvPr id="18" name="Picture 18"/>
          <p:cNvPicPr>
            <a:picLocks noChangeAspect="1"/>
          </p:cNvPicPr>
          <p:nvPr/>
        </p:nvPicPr>
        <p:blipFill>
          <a:blip r:embed="rId6"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8402841" y="9904221"/>
            <a:ext cx="548492" cy="548492"/>
          </a:xfrm>
          <a:prstGeom prst="rect">
            <a:avLst/>
          </a:prstGeom>
        </p:spPr>
      </p:pic>
      <p:pic>
        <p:nvPicPr>
          <p:cNvPr id="19" name="Picture 19"/>
          <p:cNvPicPr>
            <a:picLocks noChangeAspect="1"/>
          </p:cNvPicPr>
          <p:nvPr/>
        </p:nvPicPr>
        <p:blipFill>
          <a:blip r:embed="rId8"/>
          <a:srcRect/>
          <a:stretch>
            <a:fillRect/>
          </a:stretch>
        </p:blipFill>
        <p:spPr>
          <a:xfrm>
            <a:off x="1028700" y="5972477"/>
            <a:ext cx="924836" cy="1441443"/>
          </a:xfrm>
          <a:prstGeom prst="rect">
            <a:avLst/>
          </a:prstGeom>
        </p:spPr>
      </p:pic>
      <p:pic>
        <p:nvPicPr>
          <p:cNvPr id="20" name="Picture 20"/>
          <p:cNvPicPr>
            <a:picLocks noChangeAspect="1"/>
          </p:cNvPicPr>
          <p:nvPr/>
        </p:nvPicPr>
        <p:blipFill>
          <a:blip r:embed="rId8"/>
          <a:srcRect/>
          <a:stretch>
            <a:fillRect/>
          </a:stretch>
        </p:blipFill>
        <p:spPr>
          <a:xfrm>
            <a:off x="1260493" y="5972477"/>
            <a:ext cx="924836" cy="1441443"/>
          </a:xfrm>
          <a:prstGeom prst="rect">
            <a:avLst/>
          </a:prstGeom>
        </p:spPr>
      </p:pic>
      <p:pic>
        <p:nvPicPr>
          <p:cNvPr id="21" name="Picture 21"/>
          <p:cNvPicPr>
            <a:picLocks noChangeAspect="1"/>
          </p:cNvPicPr>
          <p:nvPr/>
        </p:nvPicPr>
        <p:blipFill>
          <a:blip r:embed="rId9"/>
          <a:srcRect/>
          <a:stretch>
            <a:fillRect/>
          </a:stretch>
        </p:blipFill>
        <p:spPr>
          <a:xfrm>
            <a:off x="6806822" y="5957748"/>
            <a:ext cx="1176721" cy="1470902"/>
          </a:xfrm>
          <a:prstGeom prst="rect">
            <a:avLst/>
          </a:prstGeom>
        </p:spPr>
      </p:pic>
      <p:pic>
        <p:nvPicPr>
          <p:cNvPr id="22" name="Picture 22"/>
          <p:cNvPicPr>
            <a:picLocks noChangeAspect="1"/>
          </p:cNvPicPr>
          <p:nvPr/>
        </p:nvPicPr>
        <p:blipFill>
          <a:blip r:embed="rId8"/>
          <a:srcRect/>
          <a:stretch>
            <a:fillRect/>
          </a:stretch>
        </p:blipFill>
        <p:spPr>
          <a:xfrm>
            <a:off x="7123508" y="5972477"/>
            <a:ext cx="924836" cy="1441443"/>
          </a:xfrm>
          <a:prstGeom prst="rect">
            <a:avLst/>
          </a:prstGeom>
        </p:spPr>
      </p:pic>
      <p:pic>
        <p:nvPicPr>
          <p:cNvPr id="23" name="Picture 23"/>
          <p:cNvPicPr>
            <a:picLocks noChangeAspect="1"/>
          </p:cNvPicPr>
          <p:nvPr/>
        </p:nvPicPr>
        <p:blipFill>
          <a:blip r:embed="rId8"/>
          <a:srcRect/>
          <a:stretch>
            <a:fillRect/>
          </a:stretch>
        </p:blipFill>
        <p:spPr>
          <a:xfrm>
            <a:off x="9610443" y="5957748"/>
            <a:ext cx="924836" cy="1441443"/>
          </a:xfrm>
          <a:prstGeom prst="rect">
            <a:avLst/>
          </a:prstGeom>
        </p:spPr>
      </p:pic>
      <p:pic>
        <p:nvPicPr>
          <p:cNvPr id="24" name="Picture 24"/>
          <p:cNvPicPr>
            <a:picLocks noChangeAspect="1"/>
          </p:cNvPicPr>
          <p:nvPr/>
        </p:nvPicPr>
        <p:blipFill>
          <a:blip r:embed="rId10"/>
          <a:srcRect/>
          <a:stretch>
            <a:fillRect/>
          </a:stretch>
        </p:blipFill>
        <p:spPr>
          <a:xfrm>
            <a:off x="5409247" y="1843707"/>
            <a:ext cx="966630" cy="1430612"/>
          </a:xfrm>
          <a:prstGeom prst="rect">
            <a:avLst/>
          </a:prstGeom>
        </p:spPr>
      </p:pic>
      <p:pic>
        <p:nvPicPr>
          <p:cNvPr id="25" name="Picture 25"/>
          <p:cNvPicPr>
            <a:picLocks noChangeAspect="1"/>
          </p:cNvPicPr>
          <p:nvPr/>
        </p:nvPicPr>
        <p:blipFill>
          <a:blip r:embed="rId8"/>
          <a:srcRect/>
          <a:stretch>
            <a:fillRect/>
          </a:stretch>
        </p:blipFill>
        <p:spPr>
          <a:xfrm>
            <a:off x="5679718" y="1832876"/>
            <a:ext cx="924836" cy="1441443"/>
          </a:xfrm>
          <a:prstGeom prst="rect">
            <a:avLst/>
          </a:prstGeom>
        </p:spPr>
      </p:pic>
      <p:pic>
        <p:nvPicPr>
          <p:cNvPr id="26" name="Picture 26"/>
          <p:cNvPicPr>
            <a:picLocks noChangeAspect="1"/>
          </p:cNvPicPr>
          <p:nvPr/>
        </p:nvPicPr>
        <p:blipFill>
          <a:blip r:embed="rId8"/>
          <a:srcRect/>
          <a:stretch>
            <a:fillRect/>
          </a:stretch>
        </p:blipFill>
        <p:spPr>
          <a:xfrm>
            <a:off x="9841652" y="5957748"/>
            <a:ext cx="924836" cy="1441443"/>
          </a:xfrm>
          <a:prstGeom prst="rect">
            <a:avLst/>
          </a:prstGeom>
        </p:spPr>
      </p:pic>
      <p:pic>
        <p:nvPicPr>
          <p:cNvPr id="27" name="Picture 2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512289" y="6394854"/>
            <a:ext cx="456586" cy="714811"/>
          </a:xfrm>
          <a:prstGeom prst="rect">
            <a:avLst/>
          </a:prstGeom>
        </p:spPr>
      </p:pic>
      <p:pic>
        <p:nvPicPr>
          <p:cNvPr id="28" name="Picture 28"/>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7384317" y="3274319"/>
            <a:ext cx="584557" cy="719455"/>
          </a:xfrm>
          <a:prstGeom prst="rect">
            <a:avLst/>
          </a:prstGeom>
        </p:spPr>
      </p:pic>
      <p:pic>
        <p:nvPicPr>
          <p:cNvPr id="29" name="Picture 29"/>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5383675" y="3834100"/>
            <a:ext cx="1220879" cy="1502620"/>
          </a:xfrm>
          <a:prstGeom prst="rect">
            <a:avLst/>
          </a:prstGeom>
        </p:spPr>
      </p:pic>
      <p:grpSp>
        <p:nvGrpSpPr>
          <p:cNvPr id="30" name="Group 30"/>
          <p:cNvGrpSpPr/>
          <p:nvPr/>
        </p:nvGrpSpPr>
        <p:grpSpPr>
          <a:xfrm>
            <a:off x="11831503" y="4125390"/>
            <a:ext cx="5138472" cy="1974563"/>
            <a:chOff x="0" y="0"/>
            <a:chExt cx="1353342" cy="520049"/>
          </a:xfrm>
        </p:grpSpPr>
        <p:sp>
          <p:nvSpPr>
            <p:cNvPr id="31" name="Freeform 31"/>
            <p:cNvSpPr/>
            <p:nvPr/>
          </p:nvSpPr>
          <p:spPr>
            <a:xfrm>
              <a:off x="0" y="0"/>
              <a:ext cx="1353342" cy="520049"/>
            </a:xfrm>
            <a:custGeom>
              <a:avLst/>
              <a:gdLst/>
              <a:ahLst/>
              <a:cxnLst/>
              <a:rect l="l" t="t" r="r" b="b"/>
              <a:pathLst>
                <a:path w="1353342" h="520049">
                  <a:moveTo>
                    <a:pt x="76840" y="0"/>
                  </a:moveTo>
                  <a:lnTo>
                    <a:pt x="1276503" y="0"/>
                  </a:lnTo>
                  <a:cubicBezTo>
                    <a:pt x="1318940" y="0"/>
                    <a:pt x="1353342" y="34402"/>
                    <a:pt x="1353342" y="76840"/>
                  </a:cubicBezTo>
                  <a:lnTo>
                    <a:pt x="1353342" y="443210"/>
                  </a:lnTo>
                  <a:cubicBezTo>
                    <a:pt x="1353342" y="485647"/>
                    <a:pt x="1318940" y="520049"/>
                    <a:pt x="1276503" y="520049"/>
                  </a:cubicBezTo>
                  <a:lnTo>
                    <a:pt x="76840" y="520049"/>
                  </a:lnTo>
                  <a:cubicBezTo>
                    <a:pt x="34402" y="520049"/>
                    <a:pt x="0" y="485647"/>
                    <a:pt x="0" y="443210"/>
                  </a:cubicBezTo>
                  <a:lnTo>
                    <a:pt x="0" y="76840"/>
                  </a:lnTo>
                  <a:cubicBezTo>
                    <a:pt x="0" y="34402"/>
                    <a:pt x="34402" y="0"/>
                    <a:pt x="76840" y="0"/>
                  </a:cubicBezTo>
                  <a:close/>
                </a:path>
              </a:pathLst>
            </a:custGeom>
            <a:solidFill>
              <a:srgbClr val="000000">
                <a:alpha val="0"/>
              </a:srgbClr>
            </a:solidFill>
            <a:ln w="161925">
              <a:solidFill>
                <a:srgbClr val="72D1E5"/>
              </a:solidFill>
            </a:ln>
          </p:spPr>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grpSp>
        <p:nvGrpSpPr>
          <p:cNvPr id="33" name="Group 33"/>
          <p:cNvGrpSpPr/>
          <p:nvPr/>
        </p:nvGrpSpPr>
        <p:grpSpPr>
          <a:xfrm>
            <a:off x="11080357" y="1607278"/>
            <a:ext cx="2477411" cy="859777"/>
            <a:chOff x="0" y="0"/>
            <a:chExt cx="652487" cy="226443"/>
          </a:xfrm>
        </p:grpSpPr>
        <p:sp>
          <p:nvSpPr>
            <p:cNvPr id="34" name="Freeform 34"/>
            <p:cNvSpPr/>
            <p:nvPr/>
          </p:nvSpPr>
          <p:spPr>
            <a:xfrm>
              <a:off x="0" y="0"/>
              <a:ext cx="652487" cy="219937"/>
            </a:xfrm>
            <a:custGeom>
              <a:avLst/>
              <a:gdLst/>
              <a:ahLst/>
              <a:cxnLst/>
              <a:rect l="l" t="t" r="r" b="b"/>
              <a:pathLst>
                <a:path w="652487" h="219937">
                  <a:moveTo>
                    <a:pt x="109969" y="0"/>
                  </a:moveTo>
                  <a:lnTo>
                    <a:pt x="542518" y="0"/>
                  </a:lnTo>
                  <a:cubicBezTo>
                    <a:pt x="571684" y="0"/>
                    <a:pt x="599655" y="11586"/>
                    <a:pt x="620278" y="32209"/>
                  </a:cubicBezTo>
                  <a:cubicBezTo>
                    <a:pt x="640901" y="52832"/>
                    <a:pt x="652487" y="80803"/>
                    <a:pt x="652487" y="109969"/>
                  </a:cubicBezTo>
                  <a:lnTo>
                    <a:pt x="652487" y="109969"/>
                  </a:lnTo>
                  <a:cubicBezTo>
                    <a:pt x="652487" y="139134"/>
                    <a:pt x="640901" y="167105"/>
                    <a:pt x="620278" y="187728"/>
                  </a:cubicBezTo>
                  <a:cubicBezTo>
                    <a:pt x="599655" y="208351"/>
                    <a:pt x="571684" y="219937"/>
                    <a:pt x="542518" y="219937"/>
                  </a:cubicBezTo>
                  <a:lnTo>
                    <a:pt x="109969" y="219937"/>
                  </a:lnTo>
                  <a:cubicBezTo>
                    <a:pt x="80803" y="219937"/>
                    <a:pt x="52832" y="208351"/>
                    <a:pt x="32209" y="187728"/>
                  </a:cubicBezTo>
                  <a:cubicBezTo>
                    <a:pt x="11586" y="167105"/>
                    <a:pt x="0" y="139134"/>
                    <a:pt x="0" y="109969"/>
                  </a:cubicBezTo>
                  <a:lnTo>
                    <a:pt x="0" y="109969"/>
                  </a:lnTo>
                  <a:cubicBezTo>
                    <a:pt x="0" y="80803"/>
                    <a:pt x="11586" y="52832"/>
                    <a:pt x="32209" y="32209"/>
                  </a:cubicBezTo>
                  <a:cubicBezTo>
                    <a:pt x="52832" y="11586"/>
                    <a:pt x="80803" y="0"/>
                    <a:pt x="109969" y="0"/>
                  </a:cubicBezTo>
                  <a:close/>
                </a:path>
              </a:pathLst>
            </a:custGeom>
            <a:solidFill>
              <a:srgbClr val="F1484D"/>
            </a:solidFill>
          </p:spPr>
        </p:sp>
        <p:sp>
          <p:nvSpPr>
            <p:cNvPr id="35" name="TextBox 35"/>
            <p:cNvSpPr txBox="1"/>
            <p:nvPr/>
          </p:nvSpPr>
          <p:spPr>
            <a:xfrm>
              <a:off x="0" y="0"/>
              <a:ext cx="652487" cy="226443"/>
            </a:xfrm>
            <a:prstGeom prst="rect">
              <a:avLst/>
            </a:prstGeom>
          </p:spPr>
          <p:txBody>
            <a:bodyPr lIns="50800" tIns="50800" rIns="50800" bIns="50800" rtlCol="0" anchor="ctr"/>
            <a:lstStyle/>
            <a:p>
              <a:pPr algn="ctr">
                <a:lnSpc>
                  <a:spcPts val="3685"/>
                </a:lnSpc>
              </a:pPr>
              <a:r>
                <a:rPr lang="en-US" sz="2632" dirty="0">
                  <a:solidFill>
                    <a:srgbClr val="000000"/>
                  </a:solidFill>
                  <a:latin typeface="Muli Black"/>
                </a:rPr>
                <a:t>Action Space</a:t>
              </a:r>
            </a:p>
          </p:txBody>
        </p:sp>
      </p:grpSp>
      <p:pic>
        <p:nvPicPr>
          <p:cNvPr id="36" name="Picture 3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5592797">
            <a:off x="11530524" y="2918130"/>
            <a:ext cx="1577077" cy="712377"/>
          </a:xfrm>
          <a:prstGeom prst="rect">
            <a:avLst/>
          </a:prstGeom>
        </p:spPr>
      </p:pic>
      <p:pic>
        <p:nvPicPr>
          <p:cNvPr id="37" name="Picture 37"/>
          <p:cNvPicPr>
            <a:picLocks noChangeAspect="1"/>
          </p:cNvPicPr>
          <p:nvPr/>
        </p:nvPicPr>
        <p:blipFill>
          <a:blip r:embed="rId5"/>
          <a:srcRect l="76687" t="21173" r="12765" b="53688"/>
          <a:stretch>
            <a:fillRect/>
          </a:stretch>
        </p:blipFill>
        <p:spPr>
          <a:xfrm>
            <a:off x="4104709" y="5943019"/>
            <a:ext cx="1075213" cy="1441443"/>
          </a:xfrm>
          <a:prstGeom prst="rect">
            <a:avLst/>
          </a:prstGeom>
        </p:spPr>
      </p:pic>
      <p:pic>
        <p:nvPicPr>
          <p:cNvPr id="38" name="Picture 38"/>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2097475">
            <a:off x="16434848" y="4249942"/>
            <a:ext cx="1177478" cy="332637"/>
          </a:xfrm>
          <a:prstGeom prst="rect">
            <a:avLst/>
          </a:prstGeom>
        </p:spPr>
      </p:pic>
      <p:pic>
        <p:nvPicPr>
          <p:cNvPr id="39" name="Picture 39"/>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2369000">
            <a:off x="16181235" y="6212430"/>
            <a:ext cx="1239346" cy="350115"/>
          </a:xfrm>
          <a:prstGeom prst="rect">
            <a:avLst/>
          </a:prstGeom>
        </p:spPr>
      </p:pic>
      <p:pic>
        <p:nvPicPr>
          <p:cNvPr id="40" name="Picture 40"/>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6476069">
            <a:off x="2559313" y="4859887"/>
            <a:ext cx="1232741" cy="556838"/>
          </a:xfrm>
          <a:prstGeom prst="rect">
            <a:avLst/>
          </a:prstGeom>
        </p:spPr>
      </p:pic>
      <p:grpSp>
        <p:nvGrpSpPr>
          <p:cNvPr id="41" name="Group 41"/>
          <p:cNvGrpSpPr/>
          <p:nvPr/>
        </p:nvGrpSpPr>
        <p:grpSpPr>
          <a:xfrm>
            <a:off x="5010392" y="1668316"/>
            <a:ext cx="983722" cy="1781393"/>
            <a:chOff x="0" y="0"/>
            <a:chExt cx="259087" cy="469173"/>
          </a:xfrm>
        </p:grpSpPr>
        <p:sp>
          <p:nvSpPr>
            <p:cNvPr id="42" name="Freeform 42"/>
            <p:cNvSpPr/>
            <p:nvPr/>
          </p:nvSpPr>
          <p:spPr>
            <a:xfrm>
              <a:off x="0" y="0"/>
              <a:ext cx="259087" cy="469173"/>
            </a:xfrm>
            <a:custGeom>
              <a:avLst/>
              <a:gdLst/>
              <a:ahLst/>
              <a:cxnLst/>
              <a:rect l="l" t="t" r="r" b="b"/>
              <a:pathLst>
                <a:path w="259087" h="469173">
                  <a:moveTo>
                    <a:pt x="129544" y="0"/>
                  </a:moveTo>
                  <a:lnTo>
                    <a:pt x="129544" y="0"/>
                  </a:lnTo>
                  <a:cubicBezTo>
                    <a:pt x="163901" y="0"/>
                    <a:pt x="196851" y="13648"/>
                    <a:pt x="221145" y="37942"/>
                  </a:cubicBezTo>
                  <a:cubicBezTo>
                    <a:pt x="245439" y="62237"/>
                    <a:pt x="259087" y="95187"/>
                    <a:pt x="259087" y="129544"/>
                  </a:cubicBezTo>
                  <a:lnTo>
                    <a:pt x="259087" y="339630"/>
                  </a:lnTo>
                  <a:cubicBezTo>
                    <a:pt x="259087" y="411175"/>
                    <a:pt x="201089" y="469173"/>
                    <a:pt x="129544" y="469173"/>
                  </a:cubicBezTo>
                  <a:lnTo>
                    <a:pt x="129544" y="469173"/>
                  </a:lnTo>
                  <a:cubicBezTo>
                    <a:pt x="95187" y="469173"/>
                    <a:pt x="62237" y="455525"/>
                    <a:pt x="37942" y="431231"/>
                  </a:cubicBezTo>
                  <a:cubicBezTo>
                    <a:pt x="13648" y="406937"/>
                    <a:pt x="0" y="373987"/>
                    <a:pt x="0" y="339630"/>
                  </a:cubicBezTo>
                  <a:lnTo>
                    <a:pt x="0" y="129544"/>
                  </a:lnTo>
                  <a:cubicBezTo>
                    <a:pt x="0" y="57999"/>
                    <a:pt x="57999" y="0"/>
                    <a:pt x="129544" y="0"/>
                  </a:cubicBezTo>
                  <a:close/>
                </a:path>
              </a:pathLst>
            </a:custGeom>
            <a:solidFill>
              <a:srgbClr val="000000">
                <a:alpha val="0"/>
              </a:srgbClr>
            </a:solidFill>
            <a:ln w="85725">
              <a:solidFill>
                <a:srgbClr val="72D1E5"/>
              </a:solidFill>
            </a:ln>
          </p:spPr>
        </p:sp>
        <p:sp>
          <p:nvSpPr>
            <p:cNvPr id="43" name="TextBox 43"/>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grpSp>
        <p:nvGrpSpPr>
          <p:cNvPr id="44" name="Group 44"/>
          <p:cNvGrpSpPr/>
          <p:nvPr/>
        </p:nvGrpSpPr>
        <p:grpSpPr>
          <a:xfrm>
            <a:off x="6411460" y="5768209"/>
            <a:ext cx="983722" cy="1781393"/>
            <a:chOff x="0" y="0"/>
            <a:chExt cx="259087" cy="469173"/>
          </a:xfrm>
        </p:grpSpPr>
        <p:sp>
          <p:nvSpPr>
            <p:cNvPr id="45" name="Freeform 45"/>
            <p:cNvSpPr/>
            <p:nvPr/>
          </p:nvSpPr>
          <p:spPr>
            <a:xfrm>
              <a:off x="0" y="0"/>
              <a:ext cx="259087" cy="469173"/>
            </a:xfrm>
            <a:custGeom>
              <a:avLst/>
              <a:gdLst/>
              <a:ahLst/>
              <a:cxnLst/>
              <a:rect l="l" t="t" r="r" b="b"/>
              <a:pathLst>
                <a:path w="259087" h="469173">
                  <a:moveTo>
                    <a:pt x="129544" y="0"/>
                  </a:moveTo>
                  <a:lnTo>
                    <a:pt x="129544" y="0"/>
                  </a:lnTo>
                  <a:cubicBezTo>
                    <a:pt x="163901" y="0"/>
                    <a:pt x="196851" y="13648"/>
                    <a:pt x="221145" y="37942"/>
                  </a:cubicBezTo>
                  <a:cubicBezTo>
                    <a:pt x="245439" y="62237"/>
                    <a:pt x="259087" y="95187"/>
                    <a:pt x="259087" y="129544"/>
                  </a:cubicBezTo>
                  <a:lnTo>
                    <a:pt x="259087" y="339630"/>
                  </a:lnTo>
                  <a:cubicBezTo>
                    <a:pt x="259087" y="411175"/>
                    <a:pt x="201089" y="469173"/>
                    <a:pt x="129544" y="469173"/>
                  </a:cubicBezTo>
                  <a:lnTo>
                    <a:pt x="129544" y="469173"/>
                  </a:lnTo>
                  <a:cubicBezTo>
                    <a:pt x="95187" y="469173"/>
                    <a:pt x="62237" y="455525"/>
                    <a:pt x="37942" y="431231"/>
                  </a:cubicBezTo>
                  <a:cubicBezTo>
                    <a:pt x="13648" y="406937"/>
                    <a:pt x="0" y="373987"/>
                    <a:pt x="0" y="339630"/>
                  </a:cubicBezTo>
                  <a:lnTo>
                    <a:pt x="0" y="129544"/>
                  </a:lnTo>
                  <a:cubicBezTo>
                    <a:pt x="0" y="57999"/>
                    <a:pt x="57999" y="0"/>
                    <a:pt x="129544" y="0"/>
                  </a:cubicBezTo>
                  <a:close/>
                </a:path>
              </a:pathLst>
            </a:custGeom>
            <a:solidFill>
              <a:srgbClr val="000000">
                <a:alpha val="0"/>
              </a:srgbClr>
            </a:solidFill>
            <a:ln w="85725">
              <a:solidFill>
                <a:srgbClr val="72D1E5"/>
              </a:solidFill>
            </a:ln>
          </p:spPr>
        </p:sp>
        <p:sp>
          <p:nvSpPr>
            <p:cNvPr id="46" name="TextBox 46"/>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pic>
        <p:nvPicPr>
          <p:cNvPr id="47" name="Picture 47"/>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rot="-8368012" flipV="1">
            <a:off x="3758952" y="4662819"/>
            <a:ext cx="2711315" cy="820173"/>
          </a:xfrm>
          <a:prstGeom prst="rect">
            <a:avLst/>
          </a:prstGeom>
        </p:spPr>
      </p:pic>
      <p:sp>
        <p:nvSpPr>
          <p:cNvPr id="48" name="TextBox 48"/>
          <p:cNvSpPr txBox="1"/>
          <p:nvPr/>
        </p:nvSpPr>
        <p:spPr>
          <a:xfrm>
            <a:off x="12319063" y="5251854"/>
            <a:ext cx="4126714" cy="606501"/>
          </a:xfrm>
          <a:prstGeom prst="rect">
            <a:avLst/>
          </a:prstGeom>
        </p:spPr>
        <p:txBody>
          <a:bodyPr lIns="0" tIns="0" rIns="0" bIns="0" rtlCol="0" anchor="t">
            <a:spAutoFit/>
          </a:bodyPr>
          <a:lstStyle/>
          <a:p>
            <a:pPr>
              <a:lnSpc>
                <a:spcPts val="4922"/>
              </a:lnSpc>
              <a:spcBef>
                <a:spcPct val="0"/>
              </a:spcBef>
            </a:pPr>
            <a:r>
              <a:rPr lang="en-US" sz="3515">
                <a:solidFill>
                  <a:srgbClr val="FFFFFF"/>
                </a:solidFill>
                <a:latin typeface="Fira Sans Light"/>
              </a:rPr>
              <a:t>"Hit" để lấy thêm bài</a:t>
            </a:r>
          </a:p>
        </p:txBody>
      </p:sp>
      <p:sp>
        <p:nvSpPr>
          <p:cNvPr id="49" name="TextBox 49"/>
          <p:cNvSpPr txBox="1"/>
          <p:nvPr/>
        </p:nvSpPr>
        <p:spPr>
          <a:xfrm>
            <a:off x="12319063" y="4318658"/>
            <a:ext cx="4013049" cy="571246"/>
          </a:xfrm>
          <a:prstGeom prst="rect">
            <a:avLst/>
          </a:prstGeom>
        </p:spPr>
        <p:txBody>
          <a:bodyPr lIns="0" tIns="0" rIns="0" bIns="0" rtlCol="0" anchor="t">
            <a:spAutoFit/>
          </a:bodyPr>
          <a:lstStyle/>
          <a:p>
            <a:pPr>
              <a:lnSpc>
                <a:spcPts val="4683"/>
              </a:lnSpc>
              <a:spcBef>
                <a:spcPct val="0"/>
              </a:spcBef>
            </a:pPr>
            <a:r>
              <a:rPr lang="en-US" sz="3345">
                <a:solidFill>
                  <a:srgbClr val="FFFFFF"/>
                </a:solidFill>
                <a:latin typeface="Fira Sans Light"/>
              </a:rPr>
              <a:t>"Stick" để giữ nguyên </a:t>
            </a:r>
          </a:p>
        </p:txBody>
      </p:sp>
      <p:pic>
        <p:nvPicPr>
          <p:cNvPr id="50" name="Picture 50"/>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rot="9001297">
            <a:off x="3744295" y="2532184"/>
            <a:ext cx="1177478" cy="332637"/>
          </a:xfrm>
          <a:prstGeom prst="rect">
            <a:avLst/>
          </a:prstGeom>
        </p:spPr>
      </p:pic>
      <p:grpSp>
        <p:nvGrpSpPr>
          <p:cNvPr id="51" name="Group 51"/>
          <p:cNvGrpSpPr/>
          <p:nvPr/>
        </p:nvGrpSpPr>
        <p:grpSpPr>
          <a:xfrm>
            <a:off x="1482289" y="3053569"/>
            <a:ext cx="2494926" cy="1427114"/>
            <a:chOff x="0" y="-47625"/>
            <a:chExt cx="657100" cy="375866"/>
          </a:xfrm>
        </p:grpSpPr>
        <p:sp>
          <p:nvSpPr>
            <p:cNvPr id="52" name="Freeform 52"/>
            <p:cNvSpPr/>
            <p:nvPr/>
          </p:nvSpPr>
          <p:spPr>
            <a:xfrm>
              <a:off x="0" y="0"/>
              <a:ext cx="652487" cy="281767"/>
            </a:xfrm>
            <a:custGeom>
              <a:avLst/>
              <a:gdLst/>
              <a:ahLst/>
              <a:cxnLst/>
              <a:rect l="l" t="t" r="r" b="b"/>
              <a:pathLst>
                <a:path w="652487" h="281767">
                  <a:moveTo>
                    <a:pt x="140883" y="0"/>
                  </a:moveTo>
                  <a:lnTo>
                    <a:pt x="511603" y="0"/>
                  </a:lnTo>
                  <a:cubicBezTo>
                    <a:pt x="548968" y="0"/>
                    <a:pt x="584802" y="14843"/>
                    <a:pt x="611223" y="41264"/>
                  </a:cubicBezTo>
                  <a:cubicBezTo>
                    <a:pt x="637644" y="67684"/>
                    <a:pt x="652487" y="103519"/>
                    <a:pt x="652487" y="140883"/>
                  </a:cubicBezTo>
                  <a:lnTo>
                    <a:pt x="652487" y="140883"/>
                  </a:lnTo>
                  <a:cubicBezTo>
                    <a:pt x="652487" y="218691"/>
                    <a:pt x="589411" y="281767"/>
                    <a:pt x="511603" y="281767"/>
                  </a:cubicBezTo>
                  <a:lnTo>
                    <a:pt x="140883" y="281767"/>
                  </a:lnTo>
                  <a:cubicBezTo>
                    <a:pt x="63076" y="281767"/>
                    <a:pt x="0" y="218691"/>
                    <a:pt x="0" y="140883"/>
                  </a:cubicBezTo>
                  <a:lnTo>
                    <a:pt x="0" y="140883"/>
                  </a:lnTo>
                  <a:cubicBezTo>
                    <a:pt x="0" y="63076"/>
                    <a:pt x="63076" y="0"/>
                    <a:pt x="140883" y="0"/>
                  </a:cubicBezTo>
                  <a:close/>
                </a:path>
              </a:pathLst>
            </a:custGeom>
            <a:solidFill>
              <a:srgbClr val="F1484D"/>
            </a:solidFill>
          </p:spPr>
        </p:sp>
        <p:sp>
          <p:nvSpPr>
            <p:cNvPr id="53" name="TextBox 53"/>
            <p:cNvSpPr txBox="1"/>
            <p:nvPr/>
          </p:nvSpPr>
          <p:spPr>
            <a:xfrm>
              <a:off x="0" y="-47625"/>
              <a:ext cx="657100" cy="375866"/>
            </a:xfrm>
            <a:prstGeom prst="rect">
              <a:avLst/>
            </a:prstGeom>
          </p:spPr>
          <p:txBody>
            <a:bodyPr lIns="50800" tIns="50800" rIns="50800" bIns="50800" rtlCol="0" anchor="ctr"/>
            <a:lstStyle/>
            <a:p>
              <a:pPr algn="ctr">
                <a:lnSpc>
                  <a:spcPts val="3685"/>
                </a:lnSpc>
              </a:pPr>
              <a:r>
                <a:rPr lang="en-US" sz="2632" dirty="0">
                  <a:solidFill>
                    <a:srgbClr val="000000"/>
                  </a:solidFill>
                  <a:latin typeface="Muli Black"/>
                </a:rPr>
                <a:t>Observation Space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1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250"/>
                                        <p:tgtEl>
                                          <p:spTgt spid="36"/>
                                        </p:tgtEl>
                                      </p:cBhvr>
                                    </p:animEffect>
                                  </p:childTnLst>
                                </p:cTn>
                              </p:par>
                              <p:par>
                                <p:cTn id="13" presetID="2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25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par>
                                <p:cTn id="21" presetID="2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par>
                                <p:cTn id="24" presetID="22" presetClass="entr" presetSubtype="4"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down)">
                                      <p:cBhvr>
                                        <p:cTn id="26" dur="500"/>
                                        <p:tgtEl>
                                          <p:spTgt spid="39"/>
                                        </p:tgtEl>
                                      </p:cBhvr>
                                    </p:animEffect>
                                  </p:childTnLst>
                                </p:cTn>
                              </p:par>
                              <p:par>
                                <p:cTn id="27" presetID="22" presetClass="entr" presetSubtype="4"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randombar(horizontal)">
                                      <p:cBhvr>
                                        <p:cTn id="34" dur="500"/>
                                        <p:tgtEl>
                                          <p:spTgt spid="47"/>
                                        </p:tgtEl>
                                      </p:cBhvr>
                                    </p:animEffect>
                                  </p:childTnLst>
                                </p:cTn>
                              </p:par>
                              <p:par>
                                <p:cTn id="35" presetID="14" presetClass="entr" presetSubtype="1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randombar(horizontal)">
                                      <p:cBhvr>
                                        <p:cTn id="37" dur="500"/>
                                        <p:tgtEl>
                                          <p:spTgt spid="44"/>
                                        </p:tgtEl>
                                      </p:cBhvr>
                                    </p:animEffect>
                                  </p:childTnLst>
                                </p:cTn>
                              </p:par>
                              <p:par>
                                <p:cTn id="38" presetID="14" presetClass="entr" presetSubtype="1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randombar(horizontal)">
                                      <p:cBhvr>
                                        <p:cTn id="40" dur="500"/>
                                        <p:tgtEl>
                                          <p:spTgt spid="9"/>
                                        </p:tgtEl>
                                      </p:cBhvr>
                                    </p:animEffect>
                                  </p:childTnLst>
                                </p:cTn>
                              </p:par>
                              <p:par>
                                <p:cTn id="41" presetID="14" presetClass="entr" presetSubtype="1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randombar(horizontal)">
                                      <p:cBhvr>
                                        <p:cTn id="43" dur="500"/>
                                        <p:tgtEl>
                                          <p:spTgt spid="40"/>
                                        </p:tgtEl>
                                      </p:cBhvr>
                                    </p:animEffect>
                                  </p:childTnLst>
                                </p:cTn>
                              </p:par>
                              <p:par>
                                <p:cTn id="44" presetID="14" presetClass="entr" presetSubtype="10"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randombar(horizontal)">
                                      <p:cBhvr>
                                        <p:cTn id="46" dur="500"/>
                                        <p:tgtEl>
                                          <p:spTgt spid="50"/>
                                        </p:tgtEl>
                                      </p:cBhvr>
                                    </p:animEffect>
                                  </p:childTnLst>
                                </p:cTn>
                              </p:par>
                              <p:par>
                                <p:cTn id="47" presetID="14" presetClass="entr" presetSubtype="1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randombar(horizontal)">
                                      <p:cBhvr>
                                        <p:cTn id="49" dur="500"/>
                                        <p:tgtEl>
                                          <p:spTgt spid="41"/>
                                        </p:tgtEl>
                                      </p:cBhvr>
                                    </p:animEffect>
                                  </p:childTnLst>
                                </p:cTn>
                              </p:par>
                              <p:par>
                                <p:cTn id="50" presetID="14" presetClass="entr" presetSubtype="1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randombar(horizontal)">
                                      <p:cBhvr>
                                        <p:cTn id="5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TextBox 3"/>
          <p:cNvSpPr txBox="1"/>
          <p:nvPr/>
        </p:nvSpPr>
        <p:spPr>
          <a:xfrm>
            <a:off x="7735005" y="595044"/>
            <a:ext cx="10098588" cy="1854112"/>
          </a:xfrm>
          <a:prstGeom prst="rect">
            <a:avLst/>
          </a:prstGeom>
        </p:spPr>
        <p:txBody>
          <a:bodyPr lIns="0" tIns="0" rIns="0" bIns="0" rtlCol="0" anchor="t">
            <a:spAutoFit/>
          </a:bodyPr>
          <a:lstStyle/>
          <a:p>
            <a:pPr algn="r">
              <a:lnSpc>
                <a:spcPts val="5028"/>
              </a:lnSpc>
            </a:pPr>
            <a:r>
              <a:rPr lang="en-US" sz="4789" spc="67" dirty="0">
                <a:solidFill>
                  <a:srgbClr val="FFFFFF"/>
                </a:solidFill>
                <a:latin typeface="Open Sans Bold Bold"/>
              </a:rPr>
              <a:t>BASIC CONCEPTS, </a:t>
            </a:r>
          </a:p>
          <a:p>
            <a:pPr algn="r">
              <a:lnSpc>
                <a:spcPts val="5028"/>
              </a:lnSpc>
            </a:pPr>
            <a:r>
              <a:rPr lang="en-US" sz="4789" spc="67" dirty="0">
                <a:solidFill>
                  <a:srgbClr val="FFFFFF"/>
                </a:solidFill>
                <a:latin typeface="Open Sans Bold Bold"/>
              </a:rPr>
              <a:t>FARAMA GYMNASIUM PACKAGE</a:t>
            </a:r>
          </a:p>
          <a:p>
            <a:pPr algn="r">
              <a:lnSpc>
                <a:spcPts val="4576"/>
              </a:lnSpc>
            </a:pPr>
            <a:endParaRPr lang="en-US" sz="4789" spc="67" dirty="0">
              <a:solidFill>
                <a:srgbClr val="FFFFFF"/>
              </a:solidFill>
              <a:latin typeface="Open Sans Bold Bold"/>
            </a:endParaRPr>
          </a:p>
        </p:txBody>
      </p:sp>
      <p:sp>
        <p:nvSpPr>
          <p:cNvPr id="4" name="TextBox 4"/>
          <p:cNvSpPr txBox="1"/>
          <p:nvPr/>
        </p:nvSpPr>
        <p:spPr>
          <a:xfrm>
            <a:off x="6188102" y="3223246"/>
            <a:ext cx="728383" cy="893868"/>
          </a:xfrm>
          <a:prstGeom prst="rect">
            <a:avLst/>
          </a:prstGeom>
        </p:spPr>
        <p:txBody>
          <a:bodyPr lIns="0" tIns="0" rIns="0" bIns="0" rtlCol="0" anchor="t">
            <a:spAutoFit/>
          </a:bodyPr>
          <a:lstStyle/>
          <a:p>
            <a:pPr algn="r">
              <a:lnSpc>
                <a:spcPts val="7170"/>
              </a:lnSpc>
            </a:pPr>
            <a:r>
              <a:rPr lang="en-US" sz="5975" spc="59" dirty="0">
                <a:solidFill>
                  <a:srgbClr val="FFFFFF"/>
                </a:solidFill>
                <a:latin typeface="Oswald"/>
              </a:rPr>
              <a:t>01</a:t>
            </a:r>
          </a:p>
        </p:txBody>
      </p:sp>
      <p:sp>
        <p:nvSpPr>
          <p:cNvPr id="5" name="TextBox 5"/>
          <p:cNvSpPr txBox="1"/>
          <p:nvPr/>
        </p:nvSpPr>
        <p:spPr>
          <a:xfrm>
            <a:off x="7294937" y="3044200"/>
            <a:ext cx="10538656" cy="1102866"/>
          </a:xfrm>
          <a:prstGeom prst="rect">
            <a:avLst/>
          </a:prstGeom>
        </p:spPr>
        <p:txBody>
          <a:bodyPr wrap="square" lIns="0" tIns="0" rIns="0" bIns="0" rtlCol="0" anchor="t">
            <a:spAutoFit/>
          </a:bodyPr>
          <a:lstStyle/>
          <a:p>
            <a:pPr>
              <a:lnSpc>
                <a:spcPts val="4316"/>
              </a:lnSpc>
            </a:pPr>
            <a:r>
              <a:rPr lang="en-US" sz="3753" dirty="0">
                <a:solidFill>
                  <a:srgbClr val="FFFFFF"/>
                </a:solidFill>
                <a:latin typeface="Glacial Indifference"/>
              </a:rPr>
              <a:t>KHÁI QUÁT CƠ BẢN VỀ REINFORCEMENT LEARNING VÀ LEARNING FROM REWARD</a:t>
            </a:r>
          </a:p>
        </p:txBody>
      </p:sp>
      <p:sp>
        <p:nvSpPr>
          <p:cNvPr id="6" name="TextBox 6"/>
          <p:cNvSpPr txBox="1"/>
          <p:nvPr/>
        </p:nvSpPr>
        <p:spPr>
          <a:xfrm>
            <a:off x="5809649" y="4511253"/>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02</a:t>
            </a:r>
          </a:p>
        </p:txBody>
      </p:sp>
      <p:sp>
        <p:nvSpPr>
          <p:cNvPr id="7" name="TextBox 7"/>
          <p:cNvSpPr txBox="1"/>
          <p:nvPr/>
        </p:nvSpPr>
        <p:spPr>
          <a:xfrm>
            <a:off x="7294937" y="4718560"/>
            <a:ext cx="10069911" cy="686561"/>
          </a:xfrm>
          <a:prstGeom prst="rect">
            <a:avLst/>
          </a:prstGeom>
        </p:spPr>
        <p:txBody>
          <a:bodyPr lIns="0" tIns="0" rIns="0" bIns="0" rtlCol="0" anchor="t">
            <a:spAutoFit/>
          </a:bodyPr>
          <a:lstStyle/>
          <a:p>
            <a:pPr algn="l">
              <a:lnSpc>
                <a:spcPts val="5312"/>
              </a:lnSpc>
            </a:pPr>
            <a:r>
              <a:rPr lang="en-US" sz="4619" dirty="0">
                <a:solidFill>
                  <a:srgbClr val="FFFFFF"/>
                </a:solidFill>
                <a:latin typeface="Glacial Indifference"/>
              </a:rPr>
              <a:t>GYMNASIUM PACKAGE</a:t>
            </a:r>
          </a:p>
        </p:txBody>
      </p:sp>
      <p:sp>
        <p:nvSpPr>
          <p:cNvPr id="8" name="TextBox 8"/>
          <p:cNvSpPr txBox="1"/>
          <p:nvPr/>
        </p:nvSpPr>
        <p:spPr>
          <a:xfrm>
            <a:off x="5809649" y="5795646"/>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03</a:t>
            </a:r>
          </a:p>
        </p:txBody>
      </p:sp>
      <p:sp>
        <p:nvSpPr>
          <p:cNvPr id="9" name="TextBox 9"/>
          <p:cNvSpPr txBox="1"/>
          <p:nvPr/>
        </p:nvSpPr>
        <p:spPr>
          <a:xfrm>
            <a:off x="7294937" y="6092288"/>
            <a:ext cx="10538656" cy="597226"/>
          </a:xfrm>
          <a:prstGeom prst="rect">
            <a:avLst/>
          </a:prstGeom>
        </p:spPr>
        <p:txBody>
          <a:bodyPr lIns="0" tIns="0" rIns="0" bIns="0" rtlCol="0" anchor="t">
            <a:spAutoFit/>
          </a:bodyPr>
          <a:lstStyle/>
          <a:p>
            <a:pPr algn="l">
              <a:lnSpc>
                <a:spcPts val="4659"/>
              </a:lnSpc>
            </a:pPr>
            <a:r>
              <a:rPr lang="en-US" sz="4051">
                <a:solidFill>
                  <a:srgbClr val="FFFFFF"/>
                </a:solidFill>
                <a:latin typeface="Glacial Indifference"/>
              </a:rPr>
              <a:t>THỰC NGHIỆM VỚI MÔI TRƯỜNG BLACKJACK</a:t>
            </a:r>
          </a:p>
        </p:txBody>
      </p:sp>
      <p:sp>
        <p:nvSpPr>
          <p:cNvPr id="10" name="TextBox 10"/>
          <p:cNvSpPr txBox="1"/>
          <p:nvPr/>
        </p:nvSpPr>
        <p:spPr>
          <a:xfrm>
            <a:off x="5809649" y="7080039"/>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04</a:t>
            </a:r>
          </a:p>
        </p:txBody>
      </p:sp>
      <p:sp>
        <p:nvSpPr>
          <p:cNvPr id="11" name="TextBox 11"/>
          <p:cNvSpPr txBox="1"/>
          <p:nvPr/>
        </p:nvSpPr>
        <p:spPr>
          <a:xfrm>
            <a:off x="7294937" y="7306831"/>
            <a:ext cx="10538656" cy="667076"/>
          </a:xfrm>
          <a:prstGeom prst="rect">
            <a:avLst/>
          </a:prstGeom>
        </p:spPr>
        <p:txBody>
          <a:bodyPr lIns="0" tIns="0" rIns="0" bIns="0" rtlCol="0" anchor="t">
            <a:spAutoFit/>
          </a:bodyPr>
          <a:lstStyle/>
          <a:p>
            <a:pPr algn="l">
              <a:lnSpc>
                <a:spcPts val="5234"/>
              </a:lnSpc>
            </a:pPr>
            <a:r>
              <a:rPr lang="en-US" sz="4551" dirty="0">
                <a:solidFill>
                  <a:srgbClr val="FFFFFF"/>
                </a:solidFill>
                <a:latin typeface="Glacial Indifference"/>
              </a:rPr>
              <a:t>ỨNG DỤNG, ƯU VÀ NHƯỢC ĐIỂM</a:t>
            </a:r>
          </a:p>
        </p:txBody>
      </p:sp>
      <p:sp>
        <p:nvSpPr>
          <p:cNvPr id="12" name="TextBox 12"/>
          <p:cNvSpPr txBox="1"/>
          <p:nvPr/>
        </p:nvSpPr>
        <p:spPr>
          <a:xfrm>
            <a:off x="5809649" y="8364432"/>
            <a:ext cx="1106835" cy="893868"/>
          </a:xfrm>
          <a:prstGeom prst="rect">
            <a:avLst/>
          </a:prstGeom>
        </p:spPr>
        <p:txBody>
          <a:bodyPr lIns="0" tIns="0" rIns="0" bIns="0" rtlCol="0" anchor="t">
            <a:spAutoFit/>
          </a:bodyPr>
          <a:lstStyle/>
          <a:p>
            <a:pPr algn="r">
              <a:lnSpc>
                <a:spcPts val="7170"/>
              </a:lnSpc>
            </a:pPr>
            <a:r>
              <a:rPr lang="en-US" sz="5975" spc="59">
                <a:solidFill>
                  <a:srgbClr val="FFFFFF"/>
                </a:solidFill>
                <a:latin typeface="Oswald"/>
              </a:rPr>
              <a:t>05</a:t>
            </a:r>
          </a:p>
        </p:txBody>
      </p:sp>
      <p:sp>
        <p:nvSpPr>
          <p:cNvPr id="13" name="TextBox 13"/>
          <p:cNvSpPr txBox="1"/>
          <p:nvPr/>
        </p:nvSpPr>
        <p:spPr>
          <a:xfrm>
            <a:off x="7294937" y="8591224"/>
            <a:ext cx="10538656" cy="667076"/>
          </a:xfrm>
          <a:prstGeom prst="rect">
            <a:avLst/>
          </a:prstGeom>
        </p:spPr>
        <p:txBody>
          <a:bodyPr lIns="0" tIns="0" rIns="0" bIns="0" rtlCol="0" anchor="t">
            <a:spAutoFit/>
          </a:bodyPr>
          <a:lstStyle/>
          <a:p>
            <a:pPr algn="l">
              <a:lnSpc>
                <a:spcPts val="5234"/>
              </a:lnSpc>
            </a:pPr>
            <a:r>
              <a:rPr lang="en-US" sz="4551">
                <a:solidFill>
                  <a:srgbClr val="FFFFFF"/>
                </a:solidFill>
                <a:latin typeface="Glacial Indifference"/>
              </a:rPr>
              <a:t>KẾT LUẬN</a:t>
            </a:r>
          </a:p>
        </p:txBody>
      </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pic>
        <p:nvPicPr>
          <p:cNvPr id="5" name="Picture 5"/>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6" name="AutoShape 6"/>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7" name="AutoShape 7"/>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8" name="AutoShape 8"/>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0" name="Picture 10"/>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1" name="Picture 11"/>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2" name="Picture 12"/>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3" name="Picture 13"/>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4" name="Picture 14"/>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5" name="Picture 15"/>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graphicFrame>
        <p:nvGraphicFramePr>
          <p:cNvPr id="16" name="Table 16"/>
          <p:cNvGraphicFramePr>
            <a:graphicFrameLocks noGrp="1"/>
          </p:cNvGraphicFramePr>
          <p:nvPr/>
        </p:nvGraphicFramePr>
        <p:xfrm>
          <a:off x="3891493" y="2282445"/>
          <a:ext cx="10505013" cy="5134096"/>
        </p:xfrm>
        <a:graphic>
          <a:graphicData uri="http://schemas.openxmlformats.org/drawingml/2006/table">
            <a:tbl>
              <a:tblPr/>
              <a:tblGrid>
                <a:gridCol w="3501671">
                  <a:extLst>
                    <a:ext uri="{9D8B030D-6E8A-4147-A177-3AD203B41FA5}">
                      <a16:colId xmlns:a16="http://schemas.microsoft.com/office/drawing/2014/main" val="20000"/>
                    </a:ext>
                  </a:extLst>
                </a:gridCol>
                <a:gridCol w="3501671">
                  <a:extLst>
                    <a:ext uri="{9D8B030D-6E8A-4147-A177-3AD203B41FA5}">
                      <a16:colId xmlns:a16="http://schemas.microsoft.com/office/drawing/2014/main" val="20001"/>
                    </a:ext>
                  </a:extLst>
                </a:gridCol>
                <a:gridCol w="3501671">
                  <a:extLst>
                    <a:ext uri="{9D8B030D-6E8A-4147-A177-3AD203B41FA5}">
                      <a16:colId xmlns:a16="http://schemas.microsoft.com/office/drawing/2014/main" val="20002"/>
                    </a:ext>
                  </a:extLst>
                </a:gridCol>
              </a:tblGrid>
              <a:tr h="1182779">
                <a:tc>
                  <a:txBody>
                    <a:bodyPr/>
                    <a:lstStyle/>
                    <a:p>
                      <a:pPr algn="ctr">
                        <a:lnSpc>
                          <a:spcPts val="5179"/>
                        </a:lnSpc>
                        <a:defRPr/>
                      </a:pPr>
                      <a:r>
                        <a:rPr lang="en-US" sz="3699">
                          <a:solidFill>
                            <a:srgbClr val="FFFFFF"/>
                          </a:solidFill>
                          <a:latin typeface="Canva Sans Bold"/>
                        </a:rPr>
                        <a:t>Observation</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solidFill>
                      <a:srgbClr val="7C2AE8"/>
                    </a:solidFill>
                  </a:tcPr>
                </a:tc>
                <a:tc>
                  <a:txBody>
                    <a:bodyPr/>
                    <a:lstStyle/>
                    <a:p>
                      <a:pPr algn="ctr">
                        <a:lnSpc>
                          <a:spcPts val="5179"/>
                        </a:lnSpc>
                        <a:defRPr/>
                      </a:pPr>
                      <a:r>
                        <a:rPr lang="en-US" sz="3699">
                          <a:solidFill>
                            <a:srgbClr val="FFFFFF"/>
                          </a:solidFill>
                          <a:latin typeface="Canva Sans Bold"/>
                        </a:rPr>
                        <a:t>Min</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solidFill>
                      <a:srgbClr val="7C2AE8"/>
                    </a:solidFill>
                  </a:tcPr>
                </a:tc>
                <a:tc>
                  <a:txBody>
                    <a:bodyPr/>
                    <a:lstStyle/>
                    <a:p>
                      <a:pPr algn="ctr">
                        <a:lnSpc>
                          <a:spcPts val="5179"/>
                        </a:lnSpc>
                        <a:defRPr/>
                      </a:pPr>
                      <a:r>
                        <a:rPr lang="en-US" sz="3699">
                          <a:solidFill>
                            <a:srgbClr val="FFFFFF"/>
                          </a:solidFill>
                          <a:latin typeface="Canva Sans Bold"/>
                        </a:rPr>
                        <a:t>Max</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solidFill>
                      <a:srgbClr val="7C2AE8"/>
                    </a:solidFill>
                  </a:tcPr>
                </a:tc>
                <a:extLst>
                  <a:ext uri="{0D108BD9-81ED-4DB2-BD59-A6C34878D82A}">
                    <a16:rowId xmlns:a16="http://schemas.microsoft.com/office/drawing/2014/main" val="10000"/>
                  </a:ext>
                </a:extLst>
              </a:tr>
              <a:tr h="1384269">
                <a:tc>
                  <a:txBody>
                    <a:bodyPr/>
                    <a:lstStyle/>
                    <a:p>
                      <a:pPr algn="ctr">
                        <a:lnSpc>
                          <a:spcPts val="3219"/>
                        </a:lnSpc>
                        <a:defRPr/>
                      </a:pPr>
                      <a:r>
                        <a:rPr lang="en-US" sz="2299">
                          <a:solidFill>
                            <a:srgbClr val="FFFFFF"/>
                          </a:solidFill>
                          <a:latin typeface="Canva Sans"/>
                        </a:rPr>
                        <a:t>Player current sum</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tcPr>
                </a:tc>
                <a:tc>
                  <a:txBody>
                    <a:bodyPr/>
                    <a:lstStyle/>
                    <a:p>
                      <a:pPr algn="ctr">
                        <a:lnSpc>
                          <a:spcPts val="3359"/>
                        </a:lnSpc>
                        <a:defRPr/>
                      </a:pPr>
                      <a:r>
                        <a:rPr lang="en-US" sz="2399">
                          <a:solidFill>
                            <a:srgbClr val="FFFFFF"/>
                          </a:solidFill>
                          <a:latin typeface="Canva Sans"/>
                        </a:rPr>
                        <a:t>4</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Canva Sans"/>
                        </a:rPr>
                        <a:t>12</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tcPr>
                </a:tc>
                <a:extLst>
                  <a:ext uri="{0D108BD9-81ED-4DB2-BD59-A6C34878D82A}">
                    <a16:rowId xmlns:a16="http://schemas.microsoft.com/office/drawing/2014/main" val="10001"/>
                  </a:ext>
                </a:extLst>
              </a:tr>
              <a:tr h="1384269">
                <a:tc>
                  <a:txBody>
                    <a:bodyPr/>
                    <a:lstStyle/>
                    <a:p>
                      <a:pPr algn="ctr">
                        <a:lnSpc>
                          <a:spcPts val="2659"/>
                        </a:lnSpc>
                        <a:defRPr/>
                      </a:pPr>
                      <a:r>
                        <a:rPr lang="en-US" sz="1899">
                          <a:solidFill>
                            <a:srgbClr val="FFFFFF"/>
                          </a:solidFill>
                          <a:latin typeface="Canva Sans"/>
                        </a:rPr>
                        <a:t>Dealer showing card value</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Canva Sans"/>
                        </a:rPr>
                        <a:t>2</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Canva Sans"/>
                        </a:rPr>
                        <a:t>11</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tcPr>
                </a:tc>
                <a:extLst>
                  <a:ext uri="{0D108BD9-81ED-4DB2-BD59-A6C34878D82A}">
                    <a16:rowId xmlns:a16="http://schemas.microsoft.com/office/drawing/2014/main" val="10002"/>
                  </a:ext>
                </a:extLst>
              </a:tr>
              <a:tr h="1182779">
                <a:tc>
                  <a:txBody>
                    <a:bodyPr/>
                    <a:lstStyle/>
                    <a:p>
                      <a:pPr algn="ctr">
                        <a:lnSpc>
                          <a:spcPts val="3079"/>
                        </a:lnSpc>
                        <a:defRPr/>
                      </a:pPr>
                      <a:r>
                        <a:rPr lang="en-US" sz="2199">
                          <a:solidFill>
                            <a:srgbClr val="FFFFFF"/>
                          </a:solidFill>
                          <a:latin typeface="Canva Sans"/>
                        </a:rPr>
                        <a:t>Usable Ace</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tcPr>
                </a:tc>
                <a:tc>
                  <a:txBody>
                    <a:bodyPr/>
                    <a:lstStyle/>
                    <a:p>
                      <a:pPr algn="ctr">
                        <a:lnSpc>
                          <a:spcPts val="3359"/>
                        </a:lnSpc>
                        <a:defRPr/>
                      </a:pPr>
                      <a:r>
                        <a:rPr lang="en-US" sz="2399">
                          <a:solidFill>
                            <a:srgbClr val="FFFFFF"/>
                          </a:solidFill>
                          <a:latin typeface="Canva Sans"/>
                        </a:rPr>
                        <a:t>0</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tcPr>
                </a:tc>
                <a:tc>
                  <a:txBody>
                    <a:bodyPr/>
                    <a:lstStyle/>
                    <a:p>
                      <a:pPr algn="ctr">
                        <a:lnSpc>
                          <a:spcPts val="3359"/>
                        </a:lnSpc>
                        <a:defRPr/>
                      </a:pPr>
                      <a:r>
                        <a:rPr lang="en-US" sz="2399">
                          <a:solidFill>
                            <a:srgbClr val="FFFFFF"/>
                          </a:solidFill>
                          <a:latin typeface="Canva Sans"/>
                        </a:rPr>
                        <a:t>1</a:t>
                      </a:r>
                      <a:endParaRPr lang="en-US" sz="1100"/>
                    </a:p>
                  </a:txBody>
                  <a:tcPr marL="190500" marR="190500" marT="190500" marB="190500" anchor="ctr">
                    <a:lnL w="38100" cap="flat" cmpd="sng" algn="ctr">
                      <a:solidFill>
                        <a:srgbClr val="00C2CB"/>
                      </a:solidFill>
                      <a:prstDash val="solid"/>
                      <a:round/>
                      <a:headEnd type="none" w="med" len="med"/>
                      <a:tailEnd type="none" w="med" len="med"/>
                    </a:lnL>
                    <a:lnR w="38100" cap="flat" cmpd="sng" algn="ctr">
                      <a:solidFill>
                        <a:srgbClr val="00C2CB"/>
                      </a:solidFill>
                      <a:prstDash val="solid"/>
                      <a:round/>
                      <a:headEnd type="none" w="med" len="med"/>
                      <a:tailEnd type="none" w="med" len="med"/>
                    </a:lnR>
                    <a:lnT w="38100" cap="flat" cmpd="sng" algn="ctr">
                      <a:solidFill>
                        <a:srgbClr val="00C2CB"/>
                      </a:solidFill>
                      <a:prstDash val="solid"/>
                      <a:round/>
                      <a:headEnd type="none" w="med" len="med"/>
                      <a:tailEnd type="none" w="med" len="med"/>
                    </a:lnT>
                    <a:lnB w="38100" cap="flat" cmpd="sng" algn="ctr">
                      <a:solidFill>
                        <a:srgbClr val="00C2CB"/>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7" name="TextBox 17"/>
          <p:cNvSpPr txBox="1"/>
          <p:nvPr/>
        </p:nvSpPr>
        <p:spPr>
          <a:xfrm>
            <a:off x="6918909" y="571765"/>
            <a:ext cx="4450183" cy="828146"/>
          </a:xfrm>
          <a:prstGeom prst="rect">
            <a:avLst/>
          </a:prstGeom>
        </p:spPr>
        <p:txBody>
          <a:bodyPr lIns="0" tIns="0" rIns="0" bIns="0" rtlCol="0" anchor="t">
            <a:spAutoFit/>
          </a:bodyPr>
          <a:lstStyle/>
          <a:p>
            <a:pPr>
              <a:lnSpc>
                <a:spcPts val="6854"/>
              </a:lnSpc>
              <a:spcBef>
                <a:spcPct val="0"/>
              </a:spcBef>
            </a:pPr>
            <a:r>
              <a:rPr lang="en-US" sz="4895">
                <a:solidFill>
                  <a:srgbClr val="FFFFFF"/>
                </a:solidFill>
                <a:latin typeface="Muli Black"/>
              </a:rPr>
              <a:t>Starting State</a:t>
            </a:r>
          </a:p>
        </p:txBody>
      </p:sp>
    </p:spTree>
  </p:cSld>
  <p:clrMapOvr>
    <a:masterClrMapping/>
  </p:clrMapOvr>
  <p:transition spd="med">
    <p:pull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sp>
        <p:nvSpPr>
          <p:cNvPr id="5" name="AutoShape 5"/>
          <p:cNvSpPr/>
          <p:nvPr/>
        </p:nvSpPr>
        <p:spPr>
          <a:xfrm flipH="1" flipV="1">
            <a:off x="1720173" y="8994958"/>
            <a:ext cx="1686500" cy="973702"/>
          </a:xfrm>
          <a:prstGeom prst="line">
            <a:avLst/>
          </a:prstGeom>
          <a:ln w="9525" cap="flat">
            <a:solidFill>
              <a:srgbClr val="FFFFFF">
                <a:alpha val="35686"/>
              </a:srgbClr>
            </a:solidFill>
            <a:prstDash val="solid"/>
            <a:headEnd type="none" w="sm" len="sm"/>
            <a:tailEnd type="oval" w="lg" len="lg"/>
          </a:ln>
        </p:spPr>
      </p:sp>
      <p:sp>
        <p:nvSpPr>
          <p:cNvPr id="6" name="AutoShape 6"/>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7" name="AutoShape 7"/>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8" name="Picture 8"/>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9" name="Picture 9"/>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0" name="Picture 10"/>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1" name="Picture 11"/>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2" name="Picture 12"/>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3" name="Picture 13"/>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14" name="TextBox 14"/>
          <p:cNvSpPr txBox="1"/>
          <p:nvPr/>
        </p:nvSpPr>
        <p:spPr>
          <a:xfrm>
            <a:off x="7778317" y="415659"/>
            <a:ext cx="2731367" cy="828146"/>
          </a:xfrm>
          <a:prstGeom prst="rect">
            <a:avLst/>
          </a:prstGeom>
        </p:spPr>
        <p:txBody>
          <a:bodyPr lIns="0" tIns="0" rIns="0" bIns="0" rtlCol="0" anchor="t">
            <a:spAutoFit/>
          </a:bodyPr>
          <a:lstStyle/>
          <a:p>
            <a:pPr>
              <a:lnSpc>
                <a:spcPts val="6854"/>
              </a:lnSpc>
              <a:spcBef>
                <a:spcPct val="0"/>
              </a:spcBef>
            </a:pPr>
            <a:r>
              <a:rPr lang="en-US" sz="4895">
                <a:solidFill>
                  <a:srgbClr val="FFFFFF"/>
                </a:solidFill>
                <a:latin typeface="Muli Black"/>
              </a:rPr>
              <a:t>Rewards</a:t>
            </a:r>
          </a:p>
        </p:txBody>
      </p:sp>
      <p:grpSp>
        <p:nvGrpSpPr>
          <p:cNvPr id="15" name="Group 15"/>
          <p:cNvGrpSpPr/>
          <p:nvPr/>
        </p:nvGrpSpPr>
        <p:grpSpPr>
          <a:xfrm>
            <a:off x="3491601" y="2499612"/>
            <a:ext cx="2921028" cy="916181"/>
            <a:chOff x="0" y="0"/>
            <a:chExt cx="769324" cy="241299"/>
          </a:xfrm>
        </p:grpSpPr>
        <p:sp>
          <p:nvSpPr>
            <p:cNvPr id="16" name="Freeform 16"/>
            <p:cNvSpPr/>
            <p:nvPr/>
          </p:nvSpPr>
          <p:spPr>
            <a:xfrm>
              <a:off x="0" y="0"/>
              <a:ext cx="769324" cy="241299"/>
            </a:xfrm>
            <a:custGeom>
              <a:avLst/>
              <a:gdLst/>
              <a:ahLst/>
              <a:cxnLst/>
              <a:rect l="l" t="t" r="r" b="b"/>
              <a:pathLst>
                <a:path w="769324" h="241299">
                  <a:moveTo>
                    <a:pt x="106016" y="0"/>
                  </a:moveTo>
                  <a:lnTo>
                    <a:pt x="663308" y="0"/>
                  </a:lnTo>
                  <a:cubicBezTo>
                    <a:pt x="691425" y="0"/>
                    <a:pt x="718391" y="11170"/>
                    <a:pt x="738273" y="31051"/>
                  </a:cubicBezTo>
                  <a:cubicBezTo>
                    <a:pt x="758155" y="50933"/>
                    <a:pt x="769324" y="77899"/>
                    <a:pt x="769324" y="106016"/>
                  </a:cubicBezTo>
                  <a:lnTo>
                    <a:pt x="769324" y="135282"/>
                  </a:lnTo>
                  <a:cubicBezTo>
                    <a:pt x="769324" y="163400"/>
                    <a:pt x="758155" y="190365"/>
                    <a:pt x="738273" y="210247"/>
                  </a:cubicBezTo>
                  <a:cubicBezTo>
                    <a:pt x="718391" y="230129"/>
                    <a:pt x="691425" y="241299"/>
                    <a:pt x="663308" y="241299"/>
                  </a:cubicBezTo>
                  <a:lnTo>
                    <a:pt x="106016" y="241299"/>
                  </a:lnTo>
                  <a:cubicBezTo>
                    <a:pt x="77899" y="241299"/>
                    <a:pt x="50933" y="230129"/>
                    <a:pt x="31051" y="210247"/>
                  </a:cubicBezTo>
                  <a:cubicBezTo>
                    <a:pt x="11170" y="190365"/>
                    <a:pt x="0" y="163400"/>
                    <a:pt x="0" y="135282"/>
                  </a:cubicBezTo>
                  <a:lnTo>
                    <a:pt x="0" y="106016"/>
                  </a:lnTo>
                  <a:cubicBezTo>
                    <a:pt x="0" y="77899"/>
                    <a:pt x="11170" y="50933"/>
                    <a:pt x="31051" y="31051"/>
                  </a:cubicBezTo>
                  <a:cubicBezTo>
                    <a:pt x="50933" y="11170"/>
                    <a:pt x="77899" y="0"/>
                    <a:pt x="106016" y="0"/>
                  </a:cubicBezTo>
                  <a:close/>
                </a:path>
              </a:pathLst>
            </a:custGeom>
            <a:solidFill>
              <a:srgbClr val="FF007E"/>
            </a:solidFill>
          </p:spPr>
        </p:sp>
        <p:sp>
          <p:nvSpPr>
            <p:cNvPr id="17" name="TextBox 17"/>
            <p:cNvSpPr txBox="1"/>
            <p:nvPr/>
          </p:nvSpPr>
          <p:spPr>
            <a:xfrm>
              <a:off x="0" y="0"/>
              <a:ext cx="769324" cy="241299"/>
            </a:xfrm>
            <a:prstGeom prst="rect">
              <a:avLst/>
            </a:prstGeom>
          </p:spPr>
          <p:txBody>
            <a:bodyPr lIns="50800" tIns="50800" rIns="50800" bIns="50800" rtlCol="0" anchor="ctr"/>
            <a:lstStyle/>
            <a:p>
              <a:pPr algn="ctr">
                <a:lnSpc>
                  <a:spcPts val="5599"/>
                </a:lnSpc>
              </a:pPr>
              <a:r>
                <a:rPr lang="en-US" sz="3999" dirty="0" err="1">
                  <a:solidFill>
                    <a:srgbClr val="F8F8F8"/>
                  </a:solidFill>
                  <a:latin typeface="Be Vietnam Bold"/>
                </a:rPr>
                <a:t>Thắng</a:t>
              </a:r>
              <a:r>
                <a:rPr lang="en-US" sz="3999" dirty="0">
                  <a:solidFill>
                    <a:srgbClr val="F8F8F8"/>
                  </a:solidFill>
                  <a:latin typeface="Be Vietnam Bold"/>
                </a:rPr>
                <a:t> : +1</a:t>
              </a:r>
            </a:p>
          </p:txBody>
        </p:sp>
      </p:grpSp>
      <p:grpSp>
        <p:nvGrpSpPr>
          <p:cNvPr id="18" name="Group 18"/>
          <p:cNvGrpSpPr/>
          <p:nvPr/>
        </p:nvGrpSpPr>
        <p:grpSpPr>
          <a:xfrm>
            <a:off x="7683486" y="2499612"/>
            <a:ext cx="2921028" cy="916181"/>
            <a:chOff x="0" y="0"/>
            <a:chExt cx="769324" cy="241299"/>
          </a:xfrm>
        </p:grpSpPr>
        <p:sp>
          <p:nvSpPr>
            <p:cNvPr id="19" name="Freeform 19"/>
            <p:cNvSpPr/>
            <p:nvPr/>
          </p:nvSpPr>
          <p:spPr>
            <a:xfrm>
              <a:off x="0" y="0"/>
              <a:ext cx="769324" cy="241299"/>
            </a:xfrm>
            <a:custGeom>
              <a:avLst/>
              <a:gdLst/>
              <a:ahLst/>
              <a:cxnLst/>
              <a:rect l="l" t="t" r="r" b="b"/>
              <a:pathLst>
                <a:path w="769324" h="241299">
                  <a:moveTo>
                    <a:pt x="106016" y="0"/>
                  </a:moveTo>
                  <a:lnTo>
                    <a:pt x="663308" y="0"/>
                  </a:lnTo>
                  <a:cubicBezTo>
                    <a:pt x="691425" y="0"/>
                    <a:pt x="718391" y="11170"/>
                    <a:pt x="738273" y="31051"/>
                  </a:cubicBezTo>
                  <a:cubicBezTo>
                    <a:pt x="758155" y="50933"/>
                    <a:pt x="769324" y="77899"/>
                    <a:pt x="769324" y="106016"/>
                  </a:cubicBezTo>
                  <a:lnTo>
                    <a:pt x="769324" y="135282"/>
                  </a:lnTo>
                  <a:cubicBezTo>
                    <a:pt x="769324" y="163400"/>
                    <a:pt x="758155" y="190365"/>
                    <a:pt x="738273" y="210247"/>
                  </a:cubicBezTo>
                  <a:cubicBezTo>
                    <a:pt x="718391" y="230129"/>
                    <a:pt x="691425" y="241299"/>
                    <a:pt x="663308" y="241299"/>
                  </a:cubicBezTo>
                  <a:lnTo>
                    <a:pt x="106016" y="241299"/>
                  </a:lnTo>
                  <a:cubicBezTo>
                    <a:pt x="77899" y="241299"/>
                    <a:pt x="50933" y="230129"/>
                    <a:pt x="31051" y="210247"/>
                  </a:cubicBezTo>
                  <a:cubicBezTo>
                    <a:pt x="11170" y="190365"/>
                    <a:pt x="0" y="163400"/>
                    <a:pt x="0" y="135282"/>
                  </a:cubicBezTo>
                  <a:lnTo>
                    <a:pt x="0" y="106016"/>
                  </a:lnTo>
                  <a:cubicBezTo>
                    <a:pt x="0" y="77899"/>
                    <a:pt x="11170" y="50933"/>
                    <a:pt x="31051" y="31051"/>
                  </a:cubicBezTo>
                  <a:cubicBezTo>
                    <a:pt x="50933" y="11170"/>
                    <a:pt x="77899" y="0"/>
                    <a:pt x="106016" y="0"/>
                  </a:cubicBezTo>
                  <a:close/>
                </a:path>
              </a:pathLst>
            </a:custGeom>
            <a:solidFill>
              <a:srgbClr val="FF007E"/>
            </a:solidFill>
          </p:spPr>
        </p:sp>
        <p:sp>
          <p:nvSpPr>
            <p:cNvPr id="20" name="TextBox 20"/>
            <p:cNvSpPr txBox="1"/>
            <p:nvPr/>
          </p:nvSpPr>
          <p:spPr>
            <a:xfrm>
              <a:off x="0" y="0"/>
              <a:ext cx="769324" cy="241299"/>
            </a:xfrm>
            <a:prstGeom prst="rect">
              <a:avLst/>
            </a:prstGeom>
          </p:spPr>
          <p:txBody>
            <a:bodyPr lIns="50800" tIns="50800" rIns="50800" bIns="50800" rtlCol="0" anchor="ctr"/>
            <a:lstStyle/>
            <a:p>
              <a:pPr algn="ctr">
                <a:lnSpc>
                  <a:spcPts val="5599"/>
                </a:lnSpc>
              </a:pPr>
              <a:r>
                <a:rPr lang="en-US" sz="3999" dirty="0">
                  <a:solidFill>
                    <a:srgbClr val="F8F8F8"/>
                  </a:solidFill>
                  <a:latin typeface="Be Vietnam Bold"/>
                </a:rPr>
                <a:t>Thua: -1</a:t>
              </a:r>
            </a:p>
          </p:txBody>
        </p:sp>
      </p:grpSp>
      <p:grpSp>
        <p:nvGrpSpPr>
          <p:cNvPr id="21" name="Group 21"/>
          <p:cNvGrpSpPr/>
          <p:nvPr/>
        </p:nvGrpSpPr>
        <p:grpSpPr>
          <a:xfrm>
            <a:off x="11957064" y="2499612"/>
            <a:ext cx="2921028" cy="916181"/>
            <a:chOff x="0" y="0"/>
            <a:chExt cx="769324" cy="241299"/>
          </a:xfrm>
        </p:grpSpPr>
        <p:sp>
          <p:nvSpPr>
            <p:cNvPr id="22" name="Freeform 22"/>
            <p:cNvSpPr/>
            <p:nvPr/>
          </p:nvSpPr>
          <p:spPr>
            <a:xfrm>
              <a:off x="0" y="0"/>
              <a:ext cx="769324" cy="241299"/>
            </a:xfrm>
            <a:custGeom>
              <a:avLst/>
              <a:gdLst/>
              <a:ahLst/>
              <a:cxnLst/>
              <a:rect l="l" t="t" r="r" b="b"/>
              <a:pathLst>
                <a:path w="769324" h="241299">
                  <a:moveTo>
                    <a:pt x="106016" y="0"/>
                  </a:moveTo>
                  <a:lnTo>
                    <a:pt x="663308" y="0"/>
                  </a:lnTo>
                  <a:cubicBezTo>
                    <a:pt x="691425" y="0"/>
                    <a:pt x="718391" y="11170"/>
                    <a:pt x="738273" y="31051"/>
                  </a:cubicBezTo>
                  <a:cubicBezTo>
                    <a:pt x="758155" y="50933"/>
                    <a:pt x="769324" y="77899"/>
                    <a:pt x="769324" y="106016"/>
                  </a:cubicBezTo>
                  <a:lnTo>
                    <a:pt x="769324" y="135282"/>
                  </a:lnTo>
                  <a:cubicBezTo>
                    <a:pt x="769324" y="163400"/>
                    <a:pt x="758155" y="190365"/>
                    <a:pt x="738273" y="210247"/>
                  </a:cubicBezTo>
                  <a:cubicBezTo>
                    <a:pt x="718391" y="230129"/>
                    <a:pt x="691425" y="241299"/>
                    <a:pt x="663308" y="241299"/>
                  </a:cubicBezTo>
                  <a:lnTo>
                    <a:pt x="106016" y="241299"/>
                  </a:lnTo>
                  <a:cubicBezTo>
                    <a:pt x="77899" y="241299"/>
                    <a:pt x="50933" y="230129"/>
                    <a:pt x="31051" y="210247"/>
                  </a:cubicBezTo>
                  <a:cubicBezTo>
                    <a:pt x="11170" y="190365"/>
                    <a:pt x="0" y="163400"/>
                    <a:pt x="0" y="135282"/>
                  </a:cubicBezTo>
                  <a:lnTo>
                    <a:pt x="0" y="106016"/>
                  </a:lnTo>
                  <a:cubicBezTo>
                    <a:pt x="0" y="77899"/>
                    <a:pt x="11170" y="50933"/>
                    <a:pt x="31051" y="31051"/>
                  </a:cubicBezTo>
                  <a:cubicBezTo>
                    <a:pt x="50933" y="11170"/>
                    <a:pt x="77899" y="0"/>
                    <a:pt x="106016" y="0"/>
                  </a:cubicBezTo>
                  <a:close/>
                </a:path>
              </a:pathLst>
            </a:custGeom>
            <a:solidFill>
              <a:srgbClr val="FF007E"/>
            </a:solidFill>
          </p:spPr>
        </p:sp>
        <p:sp>
          <p:nvSpPr>
            <p:cNvPr id="23" name="TextBox 23"/>
            <p:cNvSpPr txBox="1"/>
            <p:nvPr/>
          </p:nvSpPr>
          <p:spPr>
            <a:xfrm>
              <a:off x="0" y="0"/>
              <a:ext cx="769324" cy="241299"/>
            </a:xfrm>
            <a:prstGeom prst="rect">
              <a:avLst/>
            </a:prstGeom>
          </p:spPr>
          <p:txBody>
            <a:bodyPr lIns="50800" tIns="50800" rIns="50800" bIns="50800" rtlCol="0" anchor="ctr"/>
            <a:lstStyle/>
            <a:p>
              <a:pPr algn="ctr">
                <a:lnSpc>
                  <a:spcPts val="5599"/>
                </a:lnSpc>
              </a:pPr>
              <a:r>
                <a:rPr lang="en-US" sz="3999" dirty="0" err="1">
                  <a:solidFill>
                    <a:srgbClr val="F8F8F8"/>
                  </a:solidFill>
                  <a:latin typeface="Be Vietnam Bold"/>
                </a:rPr>
                <a:t>Hòa</a:t>
              </a:r>
              <a:r>
                <a:rPr lang="en-US" sz="3999" dirty="0">
                  <a:solidFill>
                    <a:srgbClr val="F8F8F8"/>
                  </a:solidFill>
                  <a:latin typeface="Be Vietnam Bold"/>
                </a:rPr>
                <a:t>: + 0</a:t>
              </a:r>
            </a:p>
          </p:txBody>
        </p:sp>
      </p:grpSp>
      <p:sp>
        <p:nvSpPr>
          <p:cNvPr id="24" name="TextBox 24"/>
          <p:cNvSpPr txBox="1"/>
          <p:nvPr/>
        </p:nvSpPr>
        <p:spPr>
          <a:xfrm>
            <a:off x="5590618" y="4765622"/>
            <a:ext cx="7826960" cy="679555"/>
          </a:xfrm>
          <a:prstGeom prst="rect">
            <a:avLst/>
          </a:prstGeom>
        </p:spPr>
        <p:txBody>
          <a:bodyPr lIns="0" tIns="0" rIns="0" bIns="0" rtlCol="0" anchor="t">
            <a:spAutoFit/>
          </a:bodyPr>
          <a:lstStyle/>
          <a:p>
            <a:pPr>
              <a:lnSpc>
                <a:spcPts val="5594"/>
              </a:lnSpc>
              <a:spcBef>
                <a:spcPct val="0"/>
              </a:spcBef>
            </a:pPr>
            <a:r>
              <a:rPr lang="en-US" sz="3995" dirty="0" err="1">
                <a:solidFill>
                  <a:srgbClr val="FFFFFF"/>
                </a:solidFill>
                <a:latin typeface="Muli Black"/>
              </a:rPr>
              <a:t>Điều</a:t>
            </a:r>
            <a:r>
              <a:rPr lang="en-US" sz="3995" dirty="0">
                <a:solidFill>
                  <a:srgbClr val="FFFFFF"/>
                </a:solidFill>
                <a:latin typeface="Muli Black"/>
              </a:rPr>
              <a:t> </a:t>
            </a:r>
            <a:r>
              <a:rPr lang="en-US" sz="3995" dirty="0" err="1">
                <a:solidFill>
                  <a:srgbClr val="FFFFFF"/>
                </a:solidFill>
                <a:latin typeface="Muli Black"/>
              </a:rPr>
              <a:t>kiện</a:t>
            </a:r>
            <a:r>
              <a:rPr lang="en-US" sz="3995" dirty="0">
                <a:solidFill>
                  <a:srgbClr val="FFFFFF"/>
                </a:solidFill>
                <a:latin typeface="Muli Black"/>
              </a:rPr>
              <a:t> </a:t>
            </a:r>
            <a:r>
              <a:rPr lang="en-US" sz="3995" dirty="0" err="1">
                <a:solidFill>
                  <a:srgbClr val="FFFFFF"/>
                </a:solidFill>
                <a:latin typeface="Muli Black"/>
              </a:rPr>
              <a:t>kết</a:t>
            </a:r>
            <a:r>
              <a:rPr lang="en-US" sz="3995" dirty="0">
                <a:solidFill>
                  <a:srgbClr val="FFFFFF"/>
                </a:solidFill>
                <a:latin typeface="Muli Black"/>
              </a:rPr>
              <a:t> </a:t>
            </a:r>
            <a:r>
              <a:rPr lang="en-US" sz="3995" dirty="0" err="1">
                <a:solidFill>
                  <a:srgbClr val="FFFFFF"/>
                </a:solidFill>
                <a:latin typeface="Muli Black"/>
              </a:rPr>
              <a:t>thúc</a:t>
            </a:r>
            <a:r>
              <a:rPr lang="en-US" sz="3995" dirty="0">
                <a:solidFill>
                  <a:srgbClr val="FFFFFF"/>
                </a:solidFill>
                <a:latin typeface="Muli Black"/>
              </a:rPr>
              <a:t> </a:t>
            </a:r>
            <a:r>
              <a:rPr lang="en-US" sz="3995" dirty="0" err="1">
                <a:solidFill>
                  <a:srgbClr val="FFFFFF"/>
                </a:solidFill>
                <a:latin typeface="Muli Black"/>
              </a:rPr>
              <a:t>một</a:t>
            </a:r>
            <a:r>
              <a:rPr lang="en-US" sz="3995" dirty="0">
                <a:solidFill>
                  <a:srgbClr val="FFFFFF"/>
                </a:solidFill>
                <a:latin typeface="Muli Black"/>
              </a:rPr>
              <a:t> Episode</a:t>
            </a:r>
          </a:p>
        </p:txBody>
      </p:sp>
      <p:sp>
        <p:nvSpPr>
          <p:cNvPr id="25" name="TextBox 25"/>
          <p:cNvSpPr txBox="1"/>
          <p:nvPr/>
        </p:nvSpPr>
        <p:spPr>
          <a:xfrm>
            <a:off x="3177043" y="6311670"/>
            <a:ext cx="12654111" cy="1847656"/>
          </a:xfrm>
          <a:prstGeom prst="rect">
            <a:avLst/>
          </a:prstGeom>
        </p:spPr>
        <p:txBody>
          <a:bodyPr lIns="0" tIns="0" rIns="0" bIns="0" rtlCol="0" anchor="t">
            <a:spAutoFit/>
          </a:bodyPr>
          <a:lstStyle/>
          <a:p>
            <a:pPr marL="568389" lvl="1" indent="-284195" algn="ctr">
              <a:lnSpc>
                <a:spcPts val="3685"/>
              </a:lnSpc>
              <a:spcBef>
                <a:spcPct val="0"/>
              </a:spcBef>
              <a:buFont typeface="Arial"/>
              <a:buChar char="•"/>
            </a:pPr>
            <a:r>
              <a:rPr lang="en-US" sz="2632" dirty="0" err="1">
                <a:solidFill>
                  <a:srgbClr val="FFFFFF"/>
                </a:solidFill>
                <a:latin typeface="Muli Black"/>
              </a:rPr>
              <a:t>Nếu</a:t>
            </a:r>
            <a:r>
              <a:rPr lang="en-US" sz="2632" dirty="0">
                <a:solidFill>
                  <a:srgbClr val="FFFFFF"/>
                </a:solidFill>
                <a:latin typeface="Muli Black"/>
              </a:rPr>
              <a:t> </a:t>
            </a:r>
            <a:r>
              <a:rPr lang="en-US" sz="2632" dirty="0" err="1">
                <a:solidFill>
                  <a:srgbClr val="FFFFFF"/>
                </a:solidFill>
                <a:latin typeface="Muli Black"/>
              </a:rPr>
              <a:t>người</a:t>
            </a:r>
            <a:r>
              <a:rPr lang="en-US" sz="2632" dirty="0">
                <a:solidFill>
                  <a:srgbClr val="FFFFFF"/>
                </a:solidFill>
                <a:latin typeface="Muli Black"/>
              </a:rPr>
              <a:t> </a:t>
            </a:r>
            <a:r>
              <a:rPr lang="en-US" sz="2632" dirty="0" err="1">
                <a:solidFill>
                  <a:srgbClr val="FFFFFF"/>
                </a:solidFill>
                <a:latin typeface="Muli Black"/>
              </a:rPr>
              <a:t>chơi</a:t>
            </a:r>
            <a:r>
              <a:rPr lang="en-US" sz="2632" dirty="0">
                <a:solidFill>
                  <a:srgbClr val="FFFFFF"/>
                </a:solidFill>
                <a:latin typeface="Muli Black"/>
              </a:rPr>
              <a:t> </a:t>
            </a:r>
            <a:r>
              <a:rPr lang="en-US" sz="2632" dirty="0" err="1">
                <a:solidFill>
                  <a:srgbClr val="FFFFFF"/>
                </a:solidFill>
                <a:latin typeface="Muli Black"/>
              </a:rPr>
              <a:t>rút</a:t>
            </a:r>
            <a:r>
              <a:rPr lang="en-US" sz="2632" dirty="0">
                <a:solidFill>
                  <a:srgbClr val="FFFFFF"/>
                </a:solidFill>
                <a:latin typeface="Muli Black"/>
              </a:rPr>
              <a:t> </a:t>
            </a:r>
            <a:r>
              <a:rPr lang="en-US" sz="2632" dirty="0" err="1">
                <a:solidFill>
                  <a:srgbClr val="FFFFFF"/>
                </a:solidFill>
                <a:latin typeface="Muli Black"/>
              </a:rPr>
              <a:t>thêm</a:t>
            </a:r>
            <a:r>
              <a:rPr lang="en-US" sz="2632" dirty="0">
                <a:solidFill>
                  <a:srgbClr val="FFFFFF"/>
                </a:solidFill>
                <a:latin typeface="Muli Black"/>
              </a:rPr>
              <a:t> </a:t>
            </a:r>
            <a:r>
              <a:rPr lang="en-US" sz="2632" dirty="0" err="1">
                <a:solidFill>
                  <a:srgbClr val="FFFFFF"/>
                </a:solidFill>
                <a:latin typeface="Muli Black"/>
              </a:rPr>
              <a:t>bài</a:t>
            </a:r>
            <a:r>
              <a:rPr lang="en-US" sz="2632" dirty="0">
                <a:solidFill>
                  <a:srgbClr val="FFFFFF"/>
                </a:solidFill>
                <a:latin typeface="Muli Black"/>
              </a:rPr>
              <a:t> </a:t>
            </a:r>
            <a:r>
              <a:rPr lang="en-US" sz="2632" dirty="0" err="1">
                <a:solidFill>
                  <a:srgbClr val="FFFFFF"/>
                </a:solidFill>
                <a:latin typeface="Muli Black"/>
              </a:rPr>
              <a:t>và</a:t>
            </a:r>
            <a:r>
              <a:rPr lang="en-US" sz="2632" dirty="0">
                <a:solidFill>
                  <a:srgbClr val="FFFFFF"/>
                </a:solidFill>
                <a:latin typeface="Muli Black"/>
              </a:rPr>
              <a:t> </a:t>
            </a:r>
            <a:r>
              <a:rPr lang="en-US" sz="2632" dirty="0" err="1">
                <a:solidFill>
                  <a:srgbClr val="FFFFFF"/>
                </a:solidFill>
                <a:latin typeface="Muli Black"/>
              </a:rPr>
              <a:t>tổng</a:t>
            </a:r>
            <a:r>
              <a:rPr lang="en-US" sz="2632" dirty="0">
                <a:solidFill>
                  <a:srgbClr val="FFFFFF"/>
                </a:solidFill>
                <a:latin typeface="Muli Black"/>
              </a:rPr>
              <a:t> </a:t>
            </a:r>
            <a:r>
              <a:rPr lang="en-US" sz="2632" dirty="0" err="1">
                <a:solidFill>
                  <a:srgbClr val="FFFFFF"/>
                </a:solidFill>
                <a:latin typeface="Muli Black"/>
              </a:rPr>
              <a:t>điểm</a:t>
            </a:r>
            <a:r>
              <a:rPr lang="en-US" sz="2632" dirty="0">
                <a:solidFill>
                  <a:srgbClr val="FFFFFF"/>
                </a:solidFill>
                <a:latin typeface="Muli Black"/>
              </a:rPr>
              <a:t> </a:t>
            </a:r>
            <a:r>
              <a:rPr lang="en-US" sz="2632" dirty="0" err="1">
                <a:solidFill>
                  <a:srgbClr val="FFFFFF"/>
                </a:solidFill>
                <a:latin typeface="Muli Black"/>
              </a:rPr>
              <a:t>vượt</a:t>
            </a:r>
            <a:r>
              <a:rPr lang="en-US" sz="2632" dirty="0">
                <a:solidFill>
                  <a:srgbClr val="FFFFFF"/>
                </a:solidFill>
                <a:latin typeface="Muli Black"/>
              </a:rPr>
              <a:t> </a:t>
            </a:r>
            <a:r>
              <a:rPr lang="en-US" sz="2632" dirty="0" err="1">
                <a:solidFill>
                  <a:srgbClr val="FFFFFF"/>
                </a:solidFill>
                <a:latin typeface="Muli Black"/>
              </a:rPr>
              <a:t>quá</a:t>
            </a:r>
            <a:r>
              <a:rPr lang="en-US" sz="2632" dirty="0">
                <a:solidFill>
                  <a:srgbClr val="FFFFFF"/>
                </a:solidFill>
                <a:latin typeface="Muli Black"/>
              </a:rPr>
              <a:t> 21, </a:t>
            </a:r>
            <a:r>
              <a:rPr lang="en-US" sz="2632" dirty="0" err="1">
                <a:solidFill>
                  <a:srgbClr val="FFFFFF"/>
                </a:solidFill>
                <a:latin typeface="Muli Black"/>
              </a:rPr>
              <a:t>ván</a:t>
            </a:r>
            <a:r>
              <a:rPr lang="en-US" sz="2632" dirty="0">
                <a:solidFill>
                  <a:srgbClr val="FFFFFF"/>
                </a:solidFill>
                <a:latin typeface="Muli Black"/>
              </a:rPr>
              <a:t> </a:t>
            </a:r>
            <a:r>
              <a:rPr lang="en-US" sz="2632" dirty="0" err="1">
                <a:solidFill>
                  <a:srgbClr val="FFFFFF"/>
                </a:solidFill>
                <a:latin typeface="Muli Black"/>
              </a:rPr>
              <a:t>chơi</a:t>
            </a:r>
            <a:r>
              <a:rPr lang="en-US" sz="2632" dirty="0">
                <a:solidFill>
                  <a:srgbClr val="FFFFFF"/>
                </a:solidFill>
                <a:latin typeface="Muli Black"/>
              </a:rPr>
              <a:t> </a:t>
            </a:r>
            <a:r>
              <a:rPr lang="en-US" sz="2632" dirty="0" err="1">
                <a:solidFill>
                  <a:srgbClr val="FFFFFF"/>
                </a:solidFill>
                <a:latin typeface="Muli Black"/>
              </a:rPr>
              <a:t>kết</a:t>
            </a:r>
            <a:r>
              <a:rPr lang="en-US" sz="2632" dirty="0">
                <a:solidFill>
                  <a:srgbClr val="FFFFFF"/>
                </a:solidFill>
                <a:latin typeface="Muli Black"/>
              </a:rPr>
              <a:t> </a:t>
            </a:r>
            <a:r>
              <a:rPr lang="en-US" sz="2632" dirty="0" err="1">
                <a:solidFill>
                  <a:srgbClr val="FFFFFF"/>
                </a:solidFill>
                <a:latin typeface="Muli Black"/>
              </a:rPr>
              <a:t>thúc</a:t>
            </a:r>
            <a:r>
              <a:rPr lang="en-US" sz="2632" dirty="0">
                <a:solidFill>
                  <a:srgbClr val="FFFFFF"/>
                </a:solidFill>
                <a:latin typeface="Muli Black"/>
              </a:rPr>
              <a:t>.</a:t>
            </a:r>
          </a:p>
          <a:p>
            <a:pPr marL="568389" lvl="1" indent="-284195">
              <a:lnSpc>
                <a:spcPts val="3685"/>
              </a:lnSpc>
              <a:spcBef>
                <a:spcPct val="0"/>
              </a:spcBef>
              <a:buFont typeface="Arial"/>
              <a:buChar char="•"/>
            </a:pPr>
            <a:r>
              <a:rPr lang="en-US" sz="2632" dirty="0" err="1">
                <a:solidFill>
                  <a:srgbClr val="FFFFFF"/>
                </a:solidFill>
                <a:latin typeface="Muli Black"/>
              </a:rPr>
              <a:t>Nếu</a:t>
            </a:r>
            <a:r>
              <a:rPr lang="en-US" sz="2632" dirty="0">
                <a:solidFill>
                  <a:srgbClr val="FFFFFF"/>
                </a:solidFill>
                <a:latin typeface="Muli Black"/>
              </a:rPr>
              <a:t> </a:t>
            </a:r>
            <a:r>
              <a:rPr lang="en-US" sz="2632" dirty="0" err="1">
                <a:solidFill>
                  <a:srgbClr val="FFFFFF"/>
                </a:solidFill>
                <a:latin typeface="Muli Black"/>
              </a:rPr>
              <a:t>người</a:t>
            </a:r>
            <a:r>
              <a:rPr lang="en-US" sz="2632" dirty="0">
                <a:solidFill>
                  <a:srgbClr val="FFFFFF"/>
                </a:solidFill>
                <a:latin typeface="Muli Black"/>
              </a:rPr>
              <a:t> </a:t>
            </a:r>
            <a:r>
              <a:rPr lang="en-US" sz="2632" dirty="0" err="1">
                <a:solidFill>
                  <a:srgbClr val="FFFFFF"/>
                </a:solidFill>
                <a:latin typeface="Muli Black"/>
              </a:rPr>
              <a:t>chơi</a:t>
            </a:r>
            <a:r>
              <a:rPr lang="en-US" sz="2632" dirty="0">
                <a:solidFill>
                  <a:srgbClr val="FFFFFF"/>
                </a:solidFill>
                <a:latin typeface="Muli Black"/>
              </a:rPr>
              <a:t> </a:t>
            </a:r>
            <a:r>
              <a:rPr lang="en-US" sz="2632" dirty="0" err="1">
                <a:solidFill>
                  <a:srgbClr val="FFFFFF"/>
                </a:solidFill>
                <a:latin typeface="Muli Black"/>
              </a:rPr>
              <a:t>không</a:t>
            </a:r>
            <a:r>
              <a:rPr lang="en-US" sz="2632" dirty="0">
                <a:solidFill>
                  <a:srgbClr val="FFFFFF"/>
                </a:solidFill>
                <a:latin typeface="Muli Black"/>
              </a:rPr>
              <a:t> </a:t>
            </a:r>
            <a:r>
              <a:rPr lang="en-US" sz="2632" dirty="0" err="1">
                <a:solidFill>
                  <a:srgbClr val="FFFFFF"/>
                </a:solidFill>
                <a:latin typeface="Muli Black"/>
              </a:rPr>
              <a:t>rút</a:t>
            </a:r>
            <a:r>
              <a:rPr lang="en-US" sz="2632" dirty="0">
                <a:solidFill>
                  <a:srgbClr val="FFFFFF"/>
                </a:solidFill>
                <a:latin typeface="Muli Black"/>
              </a:rPr>
              <a:t> </a:t>
            </a:r>
            <a:r>
              <a:rPr lang="en-US" sz="2632" dirty="0" err="1">
                <a:solidFill>
                  <a:srgbClr val="FFFFFF"/>
                </a:solidFill>
                <a:latin typeface="Muli Black"/>
              </a:rPr>
              <a:t>thêm</a:t>
            </a:r>
            <a:r>
              <a:rPr lang="en-US" sz="2632" dirty="0">
                <a:solidFill>
                  <a:srgbClr val="FFFFFF"/>
                </a:solidFill>
                <a:latin typeface="Muli Black"/>
              </a:rPr>
              <a:t> </a:t>
            </a:r>
            <a:r>
              <a:rPr lang="en-US" sz="2632" dirty="0" err="1">
                <a:solidFill>
                  <a:srgbClr val="FFFFFF"/>
                </a:solidFill>
                <a:latin typeface="Muli Black"/>
              </a:rPr>
              <a:t>bài</a:t>
            </a:r>
            <a:r>
              <a:rPr lang="en-US" sz="2632" dirty="0">
                <a:solidFill>
                  <a:srgbClr val="FFFFFF"/>
                </a:solidFill>
                <a:latin typeface="Muli Black"/>
              </a:rPr>
              <a:t> </a:t>
            </a:r>
            <a:r>
              <a:rPr lang="en-US" sz="2632" dirty="0" err="1">
                <a:solidFill>
                  <a:srgbClr val="FFFFFF"/>
                </a:solidFill>
                <a:latin typeface="Muli Black"/>
              </a:rPr>
              <a:t>nữa</a:t>
            </a:r>
            <a:r>
              <a:rPr lang="en-US" sz="2632" dirty="0">
                <a:solidFill>
                  <a:srgbClr val="FFFFFF"/>
                </a:solidFill>
                <a:latin typeface="Muli Black"/>
              </a:rPr>
              <a:t>, </a:t>
            </a:r>
            <a:r>
              <a:rPr lang="en-US" sz="2632" dirty="0" err="1">
                <a:solidFill>
                  <a:srgbClr val="FFFFFF"/>
                </a:solidFill>
                <a:latin typeface="Muli Black"/>
              </a:rPr>
              <a:t>ván</a:t>
            </a:r>
            <a:r>
              <a:rPr lang="en-US" sz="2632" dirty="0">
                <a:solidFill>
                  <a:srgbClr val="FFFFFF"/>
                </a:solidFill>
                <a:latin typeface="Muli Black"/>
              </a:rPr>
              <a:t> </a:t>
            </a:r>
            <a:r>
              <a:rPr lang="en-US" sz="2632" dirty="0" err="1">
                <a:solidFill>
                  <a:srgbClr val="FFFFFF"/>
                </a:solidFill>
                <a:latin typeface="Muli Black"/>
              </a:rPr>
              <a:t>chơi</a:t>
            </a:r>
            <a:r>
              <a:rPr lang="en-US" sz="2632" dirty="0">
                <a:solidFill>
                  <a:srgbClr val="FFFFFF"/>
                </a:solidFill>
                <a:latin typeface="Muli Black"/>
              </a:rPr>
              <a:t> </a:t>
            </a:r>
            <a:r>
              <a:rPr lang="en-US" sz="2632" dirty="0" err="1">
                <a:solidFill>
                  <a:srgbClr val="FFFFFF"/>
                </a:solidFill>
                <a:latin typeface="Muli Black"/>
              </a:rPr>
              <a:t>kết</a:t>
            </a:r>
            <a:r>
              <a:rPr lang="en-US" sz="2632" dirty="0">
                <a:solidFill>
                  <a:srgbClr val="FFFFFF"/>
                </a:solidFill>
                <a:latin typeface="Muli Black"/>
              </a:rPr>
              <a:t> </a:t>
            </a:r>
            <a:r>
              <a:rPr lang="en-US" sz="2632" dirty="0" err="1">
                <a:solidFill>
                  <a:srgbClr val="FFFFFF"/>
                </a:solidFill>
                <a:latin typeface="Muli Black"/>
              </a:rPr>
              <a:t>thúc</a:t>
            </a:r>
            <a:r>
              <a:rPr lang="en-US" sz="2632" dirty="0">
                <a:solidFill>
                  <a:srgbClr val="FFFFFF"/>
                </a:solidFill>
                <a:latin typeface="Muli Black"/>
              </a:rPr>
              <a:t>.</a:t>
            </a:r>
          </a:p>
          <a:p>
            <a:pPr marL="568389" lvl="1" indent="-284195" algn="just">
              <a:lnSpc>
                <a:spcPts val="3685"/>
              </a:lnSpc>
              <a:spcBef>
                <a:spcPct val="0"/>
              </a:spcBef>
              <a:buFont typeface="Arial"/>
              <a:buChar char="•"/>
            </a:pPr>
            <a:r>
              <a:rPr lang="en-US" sz="2632" dirty="0" err="1">
                <a:solidFill>
                  <a:srgbClr val="FFFFFF"/>
                </a:solidFill>
                <a:latin typeface="Muli Black"/>
              </a:rPr>
              <a:t>Át</a:t>
            </a:r>
            <a:r>
              <a:rPr lang="en-US" sz="2632" dirty="0">
                <a:solidFill>
                  <a:srgbClr val="FFFFFF"/>
                </a:solidFill>
                <a:latin typeface="Muli Black"/>
              </a:rPr>
              <a:t> </a:t>
            </a:r>
            <a:r>
              <a:rPr lang="en-US" sz="2632" dirty="0" err="1">
                <a:solidFill>
                  <a:srgbClr val="FFFFFF"/>
                </a:solidFill>
                <a:latin typeface="Muli Black"/>
              </a:rPr>
              <a:t>là</a:t>
            </a:r>
            <a:r>
              <a:rPr lang="en-US" sz="2632" dirty="0">
                <a:solidFill>
                  <a:srgbClr val="FFFFFF"/>
                </a:solidFill>
                <a:latin typeface="Muli Black"/>
              </a:rPr>
              <a:t> </a:t>
            </a:r>
            <a:r>
              <a:rPr lang="en-US" sz="2632" dirty="0" err="1">
                <a:solidFill>
                  <a:srgbClr val="FFFFFF"/>
                </a:solidFill>
                <a:latin typeface="Muli Black"/>
              </a:rPr>
              <a:t>luôn</a:t>
            </a:r>
            <a:r>
              <a:rPr lang="en-US" sz="2632" dirty="0">
                <a:solidFill>
                  <a:srgbClr val="FFFFFF"/>
                </a:solidFill>
                <a:latin typeface="Muli Black"/>
              </a:rPr>
              <a:t> </a:t>
            </a:r>
            <a:r>
              <a:rPr lang="en-US" sz="2632" dirty="0" err="1">
                <a:solidFill>
                  <a:srgbClr val="FFFFFF"/>
                </a:solidFill>
                <a:latin typeface="Muli Black"/>
              </a:rPr>
              <a:t>được</a:t>
            </a:r>
            <a:r>
              <a:rPr lang="en-US" sz="2632" dirty="0">
                <a:solidFill>
                  <a:srgbClr val="FFFFFF"/>
                </a:solidFill>
                <a:latin typeface="Muli Black"/>
              </a:rPr>
              <a:t> </a:t>
            </a:r>
            <a:r>
              <a:rPr lang="en-US" sz="2632" dirty="0" err="1">
                <a:solidFill>
                  <a:srgbClr val="FFFFFF"/>
                </a:solidFill>
                <a:latin typeface="Muli Black"/>
              </a:rPr>
              <a:t>tính</a:t>
            </a:r>
            <a:r>
              <a:rPr lang="en-US" sz="2632" dirty="0">
                <a:solidFill>
                  <a:srgbClr val="FFFFFF"/>
                </a:solidFill>
                <a:latin typeface="Muli Black"/>
              </a:rPr>
              <a:t> </a:t>
            </a:r>
            <a:r>
              <a:rPr lang="en-US" sz="2632" dirty="0" err="1">
                <a:solidFill>
                  <a:srgbClr val="FFFFFF"/>
                </a:solidFill>
                <a:latin typeface="Muli Black"/>
              </a:rPr>
              <a:t>là</a:t>
            </a:r>
            <a:r>
              <a:rPr lang="en-US" sz="2632" dirty="0">
                <a:solidFill>
                  <a:srgbClr val="FFFFFF"/>
                </a:solidFill>
                <a:latin typeface="Muli Black"/>
              </a:rPr>
              <a:t> 11 </a:t>
            </a:r>
            <a:r>
              <a:rPr lang="en-US" sz="2632" dirty="0" err="1">
                <a:solidFill>
                  <a:srgbClr val="FFFFFF"/>
                </a:solidFill>
                <a:latin typeface="Muli Black"/>
              </a:rPr>
              <a:t>trừ</a:t>
            </a:r>
            <a:r>
              <a:rPr lang="en-US" sz="2632" dirty="0">
                <a:solidFill>
                  <a:srgbClr val="FFFFFF"/>
                </a:solidFill>
                <a:latin typeface="Muli Black"/>
              </a:rPr>
              <a:t> </a:t>
            </a:r>
            <a:r>
              <a:rPr lang="en-US" sz="2632" dirty="0" err="1">
                <a:solidFill>
                  <a:srgbClr val="FFFFFF"/>
                </a:solidFill>
                <a:latin typeface="Muli Black"/>
              </a:rPr>
              <a:t>khi</a:t>
            </a:r>
            <a:r>
              <a:rPr lang="en-US" sz="2632" dirty="0">
                <a:solidFill>
                  <a:srgbClr val="FFFFFF"/>
                </a:solidFill>
                <a:latin typeface="Muli Black"/>
              </a:rPr>
              <a:t> </a:t>
            </a:r>
            <a:r>
              <a:rPr lang="en-US" sz="2632" dirty="0" err="1">
                <a:solidFill>
                  <a:srgbClr val="FFFFFF"/>
                </a:solidFill>
                <a:latin typeface="Muli Black"/>
              </a:rPr>
              <a:t>nó</a:t>
            </a:r>
            <a:r>
              <a:rPr lang="en-US" sz="2632" dirty="0">
                <a:solidFill>
                  <a:srgbClr val="FFFFFF"/>
                </a:solidFill>
                <a:latin typeface="Muli Black"/>
              </a:rPr>
              <a:t> </a:t>
            </a:r>
            <a:r>
              <a:rPr lang="en-US" sz="2632" dirty="0" err="1">
                <a:solidFill>
                  <a:srgbClr val="FFFFFF"/>
                </a:solidFill>
                <a:latin typeface="Muli Black"/>
              </a:rPr>
              <a:t>làm</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tổng</a:t>
            </a:r>
            <a:r>
              <a:rPr lang="en-US" sz="2632" dirty="0">
                <a:solidFill>
                  <a:srgbClr val="FFFFFF"/>
                </a:solidFill>
                <a:latin typeface="Muli Black"/>
              </a:rPr>
              <a:t> </a:t>
            </a:r>
            <a:r>
              <a:rPr lang="en-US" sz="2632" dirty="0" err="1">
                <a:solidFill>
                  <a:srgbClr val="FFFFFF"/>
                </a:solidFill>
                <a:latin typeface="Muli Black"/>
              </a:rPr>
              <a:t>điểm</a:t>
            </a:r>
            <a:r>
              <a:rPr lang="en-US" sz="2632" dirty="0">
                <a:solidFill>
                  <a:srgbClr val="FFFFFF"/>
                </a:solidFill>
                <a:latin typeface="Muli Black"/>
              </a:rPr>
              <a:t> </a:t>
            </a:r>
            <a:r>
              <a:rPr lang="en-US" sz="2632" dirty="0" err="1">
                <a:solidFill>
                  <a:srgbClr val="FFFFFF"/>
                </a:solidFill>
                <a:latin typeface="Muli Black"/>
              </a:rPr>
              <a:t>vượt</a:t>
            </a:r>
            <a:r>
              <a:rPr lang="en-US" sz="2632" dirty="0">
                <a:solidFill>
                  <a:srgbClr val="FFFFFF"/>
                </a:solidFill>
                <a:latin typeface="Muli Black"/>
              </a:rPr>
              <a:t> </a:t>
            </a:r>
            <a:r>
              <a:rPr lang="en-US" sz="2632" dirty="0" err="1">
                <a:solidFill>
                  <a:srgbClr val="FFFFFF"/>
                </a:solidFill>
                <a:latin typeface="Muli Black"/>
              </a:rPr>
              <a:t>quá</a:t>
            </a:r>
            <a:r>
              <a:rPr lang="en-US" sz="2632" dirty="0">
                <a:solidFill>
                  <a:srgbClr val="FFFFFF"/>
                </a:solidFill>
                <a:latin typeface="Muli Black"/>
              </a:rPr>
              <a:t> 21.</a:t>
            </a:r>
          </a:p>
          <a:p>
            <a:pPr algn="just">
              <a:lnSpc>
                <a:spcPts val="3685"/>
              </a:lnSpc>
              <a:spcBef>
                <a:spcPct val="0"/>
              </a:spcBef>
            </a:pPr>
            <a:endParaRPr lang="en-US" sz="2632" dirty="0">
              <a:solidFill>
                <a:srgbClr val="FFFFFF"/>
              </a:solidFill>
              <a:latin typeface="Muli Black"/>
            </a:endParaRPr>
          </a:p>
        </p:txBody>
      </p:sp>
    </p:spTree>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 calcmode="lin" valueType="num">
                                      <p:cBhvr>
                                        <p:cTn id="15" dur="500" fill="hold"/>
                                        <p:tgtEl>
                                          <p:spTgt spid="18"/>
                                        </p:tgtEl>
                                        <p:attrNameLst>
                                          <p:attrName>style.rotation</p:attrName>
                                        </p:attrNameLst>
                                      </p:cBhvr>
                                      <p:tavLst>
                                        <p:tav tm="0">
                                          <p:val>
                                            <p:fltVal val="360"/>
                                          </p:val>
                                        </p:tav>
                                        <p:tav tm="100000">
                                          <p:val>
                                            <p:fltVal val="0"/>
                                          </p:val>
                                        </p:tav>
                                      </p:tavLst>
                                    </p:anim>
                                    <p:animEffect transition="in" filter="fade">
                                      <p:cBhvr>
                                        <p:cTn id="16" dur="500"/>
                                        <p:tgtEl>
                                          <p:spTgt spid="18"/>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 calcmode="lin" valueType="num">
                                      <p:cBhvr>
                                        <p:cTn id="21" dur="500" fill="hold"/>
                                        <p:tgtEl>
                                          <p:spTgt spid="21"/>
                                        </p:tgtEl>
                                        <p:attrNameLst>
                                          <p:attrName>style.rotation</p:attrName>
                                        </p:attrNameLst>
                                      </p:cBhvr>
                                      <p:tavLst>
                                        <p:tav tm="0">
                                          <p:val>
                                            <p:fltVal val="360"/>
                                          </p:val>
                                        </p:tav>
                                        <p:tav tm="100000">
                                          <p:val>
                                            <p:fltVal val="0"/>
                                          </p:val>
                                        </p:tav>
                                      </p:tavLst>
                                    </p:anim>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ircle(in)">
                                      <p:cBhvr>
                                        <p:cTn id="27" dur="75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outVertical)">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3904">
            <a:off x="-940728" y="8061713"/>
            <a:ext cx="10103966" cy="8156656"/>
          </a:xfrm>
          <a:prstGeom prst="rect">
            <a:avLst/>
          </a:prstGeom>
        </p:spPr>
      </p:pic>
      <p:sp>
        <p:nvSpPr>
          <p:cNvPr id="4" name="TextBox 4"/>
          <p:cNvSpPr txBox="1"/>
          <p:nvPr/>
        </p:nvSpPr>
        <p:spPr>
          <a:xfrm>
            <a:off x="6655080" y="8082537"/>
            <a:ext cx="3332356" cy="469922"/>
          </a:xfrm>
          <a:prstGeom prst="rect">
            <a:avLst/>
          </a:prstGeom>
        </p:spPr>
        <p:txBody>
          <a:bodyPr lIns="0" tIns="0" rIns="0" bIns="0" rtlCol="0" anchor="t">
            <a:spAutoFit/>
          </a:bodyPr>
          <a:lstStyle/>
          <a:p>
            <a:pPr algn="l">
              <a:lnSpc>
                <a:spcPts val="3815"/>
              </a:lnSpc>
            </a:pPr>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59446">
            <a:off x="13111917" y="-3539846"/>
            <a:ext cx="7814506" cy="6308438"/>
          </a:xfrm>
          <a:prstGeom prst="rect">
            <a:avLst/>
          </a:prstGeom>
        </p:spPr>
      </p:pic>
      <p:grpSp>
        <p:nvGrpSpPr>
          <p:cNvPr id="6" name="Group 6"/>
          <p:cNvGrpSpPr/>
          <p:nvPr/>
        </p:nvGrpSpPr>
        <p:grpSpPr>
          <a:xfrm>
            <a:off x="7104443" y="2032974"/>
            <a:ext cx="4079113" cy="1589647"/>
            <a:chOff x="0" y="0"/>
            <a:chExt cx="5438818" cy="2119529"/>
          </a:xfrm>
        </p:grpSpPr>
        <p:sp>
          <p:nvSpPr>
            <p:cNvPr id="7" name="TextBox 7"/>
            <p:cNvSpPr txBox="1"/>
            <p:nvPr/>
          </p:nvSpPr>
          <p:spPr>
            <a:xfrm>
              <a:off x="0" y="0"/>
              <a:ext cx="5438818" cy="863600"/>
            </a:xfrm>
            <a:prstGeom prst="rect">
              <a:avLst/>
            </a:prstGeom>
          </p:spPr>
          <p:txBody>
            <a:bodyPr lIns="0" tIns="0" rIns="0" bIns="0" rtlCol="0" anchor="t">
              <a:spAutoFit/>
            </a:bodyPr>
            <a:lstStyle/>
            <a:p>
              <a:pPr>
                <a:lnSpc>
                  <a:spcPts val="5143"/>
                </a:lnSpc>
              </a:pPr>
              <a:r>
                <a:rPr lang="en-US" sz="4286" dirty="0">
                  <a:solidFill>
                    <a:srgbClr val="F8F8F8"/>
                  </a:solidFill>
                  <a:latin typeface="Be Vietnam Bold"/>
                </a:rPr>
                <a:t>Epsilon-greedy</a:t>
              </a:r>
            </a:p>
          </p:txBody>
        </p:sp>
        <p:sp>
          <p:nvSpPr>
            <p:cNvPr id="8" name="TextBox 8"/>
            <p:cNvSpPr txBox="1"/>
            <p:nvPr/>
          </p:nvSpPr>
          <p:spPr>
            <a:xfrm>
              <a:off x="0" y="1515564"/>
              <a:ext cx="4271300" cy="603965"/>
            </a:xfrm>
            <a:prstGeom prst="rect">
              <a:avLst/>
            </a:prstGeom>
          </p:spPr>
          <p:txBody>
            <a:bodyPr lIns="0" tIns="0" rIns="0" bIns="0" rtlCol="0" anchor="t">
              <a:spAutoFit/>
            </a:bodyPr>
            <a:lstStyle/>
            <a:p>
              <a:pPr algn="l">
                <a:lnSpc>
                  <a:spcPts val="3856"/>
                </a:lnSpc>
              </a:pPr>
              <a:endParaRPr/>
            </a:p>
          </p:txBody>
        </p:sp>
      </p:grpSp>
      <p:sp>
        <p:nvSpPr>
          <p:cNvPr id="9" name="TextBox 9"/>
          <p:cNvSpPr txBox="1"/>
          <p:nvPr/>
        </p:nvSpPr>
        <p:spPr>
          <a:xfrm>
            <a:off x="1877902" y="418944"/>
            <a:ext cx="13323942" cy="1130379"/>
          </a:xfrm>
          <a:prstGeom prst="rect">
            <a:avLst/>
          </a:prstGeom>
        </p:spPr>
        <p:txBody>
          <a:bodyPr lIns="0" tIns="0" rIns="0" bIns="0" rtlCol="0" anchor="t">
            <a:spAutoFit/>
          </a:bodyPr>
          <a:lstStyle/>
          <a:p>
            <a:pPr>
              <a:lnSpc>
                <a:spcPts val="4603"/>
              </a:lnSpc>
              <a:spcBef>
                <a:spcPct val="0"/>
              </a:spcBef>
            </a:pPr>
            <a:r>
              <a:rPr lang="en-US" sz="3288" dirty="0">
                <a:solidFill>
                  <a:srgbClr val="F8F8F8"/>
                </a:solidFill>
                <a:latin typeface="Muli Black"/>
              </a:rPr>
              <a:t>2. </a:t>
            </a:r>
            <a:r>
              <a:rPr lang="en-US" sz="3288" dirty="0" err="1">
                <a:solidFill>
                  <a:srgbClr val="F8F8F8"/>
                </a:solidFill>
                <a:latin typeface="Muli Black"/>
              </a:rPr>
              <a:t>Giải</a:t>
            </a:r>
            <a:r>
              <a:rPr lang="en-US" sz="3288" dirty="0">
                <a:solidFill>
                  <a:srgbClr val="F8F8F8"/>
                </a:solidFill>
                <a:latin typeface="Muli Black"/>
              </a:rPr>
              <a:t> </a:t>
            </a:r>
            <a:r>
              <a:rPr lang="en-US" sz="3288" dirty="0" err="1">
                <a:solidFill>
                  <a:srgbClr val="F8F8F8"/>
                </a:solidFill>
                <a:latin typeface="Muli Black"/>
              </a:rPr>
              <a:t>quyết</a:t>
            </a:r>
            <a:r>
              <a:rPr lang="en-US" sz="3288" dirty="0">
                <a:solidFill>
                  <a:srgbClr val="F8F8F8"/>
                </a:solidFill>
                <a:latin typeface="Muli Black"/>
              </a:rPr>
              <a:t> </a:t>
            </a:r>
            <a:r>
              <a:rPr lang="en-US" sz="3288" dirty="0" err="1">
                <a:solidFill>
                  <a:srgbClr val="F8F8F8"/>
                </a:solidFill>
                <a:latin typeface="Muli Black"/>
              </a:rPr>
              <a:t>môi</a:t>
            </a:r>
            <a:r>
              <a:rPr lang="en-US" sz="3288" dirty="0">
                <a:solidFill>
                  <a:srgbClr val="F8F8F8"/>
                </a:solidFill>
                <a:latin typeface="Muli Black"/>
              </a:rPr>
              <a:t> </a:t>
            </a:r>
            <a:r>
              <a:rPr lang="en-US" sz="3288" dirty="0" err="1">
                <a:solidFill>
                  <a:srgbClr val="F8F8F8"/>
                </a:solidFill>
                <a:latin typeface="Muli Black"/>
              </a:rPr>
              <a:t>trường</a:t>
            </a:r>
            <a:r>
              <a:rPr lang="en-US" sz="3288" dirty="0">
                <a:solidFill>
                  <a:srgbClr val="F8F8F8"/>
                </a:solidFill>
                <a:latin typeface="Muli Black"/>
              </a:rPr>
              <a:t> Blackjack </a:t>
            </a:r>
            <a:r>
              <a:rPr lang="en-US" sz="3288" dirty="0" err="1">
                <a:solidFill>
                  <a:srgbClr val="F8F8F8"/>
                </a:solidFill>
                <a:latin typeface="Muli Black"/>
              </a:rPr>
              <a:t>với</a:t>
            </a:r>
            <a:r>
              <a:rPr lang="en-US" sz="3288" dirty="0">
                <a:solidFill>
                  <a:srgbClr val="F8F8F8"/>
                </a:solidFill>
                <a:latin typeface="Muli Black"/>
              </a:rPr>
              <a:t> </a:t>
            </a:r>
            <a:r>
              <a:rPr lang="en-US" sz="3288" dirty="0" err="1">
                <a:solidFill>
                  <a:srgbClr val="F8F8F8"/>
                </a:solidFill>
                <a:latin typeface="Muli Black"/>
              </a:rPr>
              <a:t>chiến</a:t>
            </a:r>
            <a:r>
              <a:rPr lang="en-US" sz="3288" dirty="0">
                <a:solidFill>
                  <a:srgbClr val="F8F8F8"/>
                </a:solidFill>
                <a:latin typeface="Muli Black"/>
              </a:rPr>
              <a:t> </a:t>
            </a:r>
            <a:r>
              <a:rPr lang="en-US" sz="3288" dirty="0" err="1">
                <a:solidFill>
                  <a:srgbClr val="F8F8F8"/>
                </a:solidFill>
                <a:latin typeface="Muli Black"/>
              </a:rPr>
              <a:t>lược</a:t>
            </a:r>
            <a:r>
              <a:rPr lang="en-US" sz="3288" dirty="0">
                <a:solidFill>
                  <a:srgbClr val="F8F8F8"/>
                </a:solidFill>
                <a:latin typeface="Muli Black"/>
              </a:rPr>
              <a:t> Epsilon-greedy </a:t>
            </a:r>
            <a:r>
              <a:rPr lang="en-US" sz="3288" dirty="0" err="1">
                <a:solidFill>
                  <a:srgbClr val="F8F8F8"/>
                </a:solidFill>
                <a:latin typeface="Muli Black"/>
              </a:rPr>
              <a:t>và</a:t>
            </a:r>
            <a:r>
              <a:rPr lang="en-US" sz="3288" dirty="0">
                <a:solidFill>
                  <a:srgbClr val="F8F8F8"/>
                </a:solidFill>
                <a:latin typeface="Muli Black"/>
              </a:rPr>
              <a:t> </a:t>
            </a:r>
            <a:r>
              <a:rPr lang="en-US" sz="3288" dirty="0" err="1">
                <a:solidFill>
                  <a:srgbClr val="F8F8F8"/>
                </a:solidFill>
                <a:latin typeface="Muli Black"/>
              </a:rPr>
              <a:t>thuật</a:t>
            </a:r>
            <a:r>
              <a:rPr lang="en-US" sz="3288" dirty="0">
                <a:solidFill>
                  <a:srgbClr val="F8F8F8"/>
                </a:solidFill>
                <a:latin typeface="Muli Black"/>
              </a:rPr>
              <a:t> </a:t>
            </a:r>
            <a:r>
              <a:rPr lang="en-US" sz="3288" dirty="0" err="1">
                <a:solidFill>
                  <a:srgbClr val="F8F8F8"/>
                </a:solidFill>
                <a:latin typeface="Muli Black"/>
              </a:rPr>
              <a:t>toán</a:t>
            </a:r>
            <a:r>
              <a:rPr lang="en-US" sz="3288" dirty="0">
                <a:solidFill>
                  <a:srgbClr val="F8F8F8"/>
                </a:solidFill>
                <a:latin typeface="Muli Black"/>
              </a:rPr>
              <a:t> Q-learning</a:t>
            </a:r>
          </a:p>
        </p:txBody>
      </p:sp>
      <p:sp>
        <p:nvSpPr>
          <p:cNvPr id="10" name="TextBox 10"/>
          <p:cNvSpPr txBox="1"/>
          <p:nvPr/>
        </p:nvSpPr>
        <p:spPr>
          <a:xfrm>
            <a:off x="1675159" y="3140080"/>
            <a:ext cx="14937681" cy="1047750"/>
          </a:xfrm>
          <a:prstGeom prst="rect">
            <a:avLst/>
          </a:prstGeom>
        </p:spPr>
        <p:txBody>
          <a:bodyPr lIns="0" tIns="0" rIns="0" bIns="0" rtlCol="0" anchor="t">
            <a:spAutoFit/>
          </a:bodyPr>
          <a:lstStyle/>
          <a:p>
            <a:pPr algn="ctr">
              <a:lnSpc>
                <a:spcPts val="4200"/>
              </a:lnSpc>
            </a:pPr>
            <a:r>
              <a:rPr lang="en-US" sz="3000" dirty="0" err="1">
                <a:solidFill>
                  <a:srgbClr val="F8F8F8"/>
                </a:solidFill>
                <a:latin typeface="Arial" panose="020B0604020202020204" pitchFamily="34" charset="0"/>
                <a:cs typeface="Arial" panose="020B0604020202020204" pitchFamily="34" charset="0"/>
              </a:rPr>
              <a:t>Chiến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lược</a:t>
            </a:r>
            <a:r>
              <a:rPr lang="en-US" sz="3000" dirty="0">
                <a:solidFill>
                  <a:srgbClr val="F8F8F8"/>
                </a:solidFill>
                <a:latin typeface="Arial" panose="020B0604020202020204" pitchFamily="34" charset="0"/>
                <a:cs typeface="Arial" panose="020B0604020202020204" pitchFamily="34" charset="0"/>
              </a:rPr>
              <a:t> epsilon-greedy </a:t>
            </a:r>
            <a:r>
              <a:rPr lang="en-US" sz="3000" dirty="0" err="1">
                <a:solidFill>
                  <a:srgbClr val="F8F8F8"/>
                </a:solidFill>
                <a:latin typeface="Arial" panose="020B0604020202020204" pitchFamily="34" charset="0"/>
                <a:cs typeface="Arial" panose="020B0604020202020204" pitchFamily="34" charset="0"/>
              </a:rPr>
              <a:t>là</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một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phương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pháp</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để</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giải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quyết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bài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toán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đưa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ra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hành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động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tốt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nhất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cho</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một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tình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huống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dựa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trên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chính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sách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hiện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tại</a:t>
            </a:r>
            <a:r>
              <a:rPr lang="en-US" sz="3000" dirty="0">
                <a:solidFill>
                  <a:srgbClr val="F8F8F8"/>
                </a:solidFill>
                <a:latin typeface="Arial" panose="020B0604020202020204" pitchFamily="34" charset="0"/>
                <a:cs typeface="Arial" panose="020B0604020202020204" pitchFamily="34" charset="0"/>
              </a:rPr>
              <a:t>. </a:t>
            </a:r>
          </a:p>
        </p:txBody>
      </p:sp>
      <p:sp>
        <p:nvSpPr>
          <p:cNvPr id="11" name="TextBox 11"/>
          <p:cNvSpPr txBox="1"/>
          <p:nvPr/>
        </p:nvSpPr>
        <p:spPr>
          <a:xfrm>
            <a:off x="1877902" y="4486286"/>
            <a:ext cx="14532197" cy="1047750"/>
          </a:xfrm>
          <a:prstGeom prst="rect">
            <a:avLst/>
          </a:prstGeom>
        </p:spPr>
        <p:txBody>
          <a:bodyPr lIns="0" tIns="0" rIns="0" bIns="0" rtlCol="0" anchor="t">
            <a:spAutoFit/>
          </a:bodyPr>
          <a:lstStyle/>
          <a:p>
            <a:pPr algn="ctr">
              <a:lnSpc>
                <a:spcPts val="4200"/>
              </a:lnSpc>
            </a:pPr>
            <a:r>
              <a:rPr lang="en-US" sz="3000" dirty="0">
                <a:solidFill>
                  <a:srgbClr val="F8F8F8"/>
                </a:solidFill>
                <a:latin typeface="Arial" panose="020B0604020202020204" pitchFamily="34" charset="0"/>
                <a:cs typeface="Arial" panose="020B0604020202020204" pitchFamily="34" charset="0"/>
              </a:rPr>
              <a:t>Trong </a:t>
            </a:r>
            <a:r>
              <a:rPr lang="en-US" sz="3000" dirty="0" err="1">
                <a:solidFill>
                  <a:srgbClr val="F8F8F8"/>
                </a:solidFill>
                <a:latin typeface="Arial" panose="020B0604020202020204" pitchFamily="34" charset="0"/>
                <a:cs typeface="Arial" panose="020B0604020202020204" pitchFamily="34" charset="0"/>
              </a:rPr>
              <a:t>trò</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chơi</a:t>
            </a:r>
            <a:r>
              <a:rPr lang="en-US" sz="3000" dirty="0">
                <a:solidFill>
                  <a:srgbClr val="F8F8F8"/>
                </a:solidFill>
                <a:latin typeface="Arial" panose="020B0604020202020204" pitchFamily="34" charset="0"/>
                <a:cs typeface="Arial" panose="020B0604020202020204" pitchFamily="34" charset="0"/>
              </a:rPr>
              <a:t> Blackjack, </a:t>
            </a:r>
            <a:r>
              <a:rPr lang="en-US" sz="3000" dirty="0" err="1">
                <a:solidFill>
                  <a:srgbClr val="F8F8F8"/>
                </a:solidFill>
                <a:latin typeface="Arial" panose="020B0604020202020204" pitchFamily="34" charset="0"/>
                <a:cs typeface="Arial" panose="020B0604020202020204" pitchFamily="34" charset="0"/>
              </a:rPr>
              <a:t>chiến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lược</a:t>
            </a:r>
            <a:r>
              <a:rPr lang="en-US" sz="3000" dirty="0">
                <a:solidFill>
                  <a:srgbClr val="F8F8F8"/>
                </a:solidFill>
                <a:latin typeface="Arial" panose="020B0604020202020204" pitchFamily="34" charset="0"/>
                <a:cs typeface="Arial" panose="020B0604020202020204" pitchFamily="34" charset="0"/>
              </a:rPr>
              <a:t> epsilon-greedy </a:t>
            </a:r>
            <a:r>
              <a:rPr lang="en-US" sz="3000" dirty="0" err="1">
                <a:solidFill>
                  <a:srgbClr val="F8F8F8"/>
                </a:solidFill>
                <a:latin typeface="Arial" panose="020B0604020202020204" pitchFamily="34" charset="0"/>
                <a:cs typeface="Arial" panose="020B0604020202020204" pitchFamily="34" charset="0"/>
              </a:rPr>
              <a:t>có</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thể</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được</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áp</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dụng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để</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xác</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định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liệu</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người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chơi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có</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nên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rút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thêm</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một</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lá</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bài</a:t>
            </a:r>
            <a:r>
              <a:rPr lang="en-US" sz="3000" dirty="0">
                <a:solidFill>
                  <a:srgbClr val="F8F8F8"/>
                </a:solidFill>
                <a:latin typeface="Arial" panose="020B0604020202020204" pitchFamily="34" charset="0"/>
                <a:cs typeface="Arial" panose="020B0604020202020204" pitchFamily="34" charset="0"/>
              </a:rPr>
              <a:t> hay </a:t>
            </a:r>
            <a:r>
              <a:rPr lang="en-US" sz="3000" dirty="0" err="1">
                <a:solidFill>
                  <a:srgbClr val="F8F8F8"/>
                </a:solidFill>
                <a:latin typeface="Arial" panose="020B0604020202020204" pitchFamily="34" charset="0"/>
                <a:cs typeface="Arial" panose="020B0604020202020204" pitchFamily="34" charset="0"/>
              </a:rPr>
              <a:t>dừng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lại</a:t>
            </a:r>
            <a:r>
              <a:rPr lang="en-US" sz="3000" dirty="0">
                <a:solidFill>
                  <a:srgbClr val="F8F8F8"/>
                </a:solidFill>
                <a:latin typeface="Arial" panose="020B0604020202020204" pitchFamily="34" charset="0"/>
                <a:cs typeface="Arial" panose="020B0604020202020204" pitchFamily="34" charset="0"/>
              </a:rPr>
              <a:t>. </a:t>
            </a:r>
          </a:p>
        </p:txBody>
      </p:sp>
      <p:sp>
        <p:nvSpPr>
          <p:cNvPr id="12" name="TextBox 12"/>
          <p:cNvSpPr txBox="1"/>
          <p:nvPr/>
        </p:nvSpPr>
        <p:spPr>
          <a:xfrm>
            <a:off x="2249596" y="5829311"/>
            <a:ext cx="13788808" cy="1047750"/>
          </a:xfrm>
          <a:prstGeom prst="rect">
            <a:avLst/>
          </a:prstGeom>
        </p:spPr>
        <p:txBody>
          <a:bodyPr lIns="0" tIns="0" rIns="0" bIns="0" rtlCol="0" anchor="t">
            <a:spAutoFit/>
          </a:bodyPr>
          <a:lstStyle/>
          <a:p>
            <a:pPr algn="ctr">
              <a:lnSpc>
                <a:spcPts val="4200"/>
              </a:lnSpc>
            </a:pPr>
            <a:r>
              <a:rPr lang="en-US" sz="3000" dirty="0">
                <a:solidFill>
                  <a:srgbClr val="F8F8F8"/>
                </a:solidFill>
                <a:latin typeface="Arial" panose="020B0604020202020204" pitchFamily="34" charset="0"/>
                <a:cs typeface="Arial" panose="020B0604020202020204" pitchFamily="34" charset="0"/>
              </a:rPr>
              <a:t>Khi </a:t>
            </a:r>
            <a:r>
              <a:rPr lang="en-US" sz="3000" dirty="0" err="1">
                <a:solidFill>
                  <a:srgbClr val="F8F8F8"/>
                </a:solidFill>
                <a:latin typeface="Arial" panose="020B0604020202020204" pitchFamily="34" charset="0"/>
                <a:cs typeface="Arial" panose="020B0604020202020204" pitchFamily="34" charset="0"/>
              </a:rPr>
              <a:t>trò</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chơi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được</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chơi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nhiều</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lần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tác</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tử</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sẽ</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học</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được</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chính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sách</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tối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ưu</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nhằm</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tối</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đa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hóa</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phần</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thưởng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trung</a:t>
            </a:r>
            <a:r>
              <a:rPr lang="en-US" sz="3000" dirty="0">
                <a:solidFill>
                  <a:srgbClr val="F8F8F8"/>
                </a:solidFill>
                <a:latin typeface="Arial" panose="020B0604020202020204" pitchFamily="34" charset="0"/>
                <a:cs typeface="Arial" panose="020B0604020202020204" pitchFamily="34" charset="0"/>
              </a:rPr>
              <a:t> </a:t>
            </a:r>
            <a:r>
              <a:rPr lang="en-US" sz="3000" dirty="0" err="1">
                <a:solidFill>
                  <a:srgbClr val="F8F8F8"/>
                </a:solidFill>
                <a:latin typeface="Arial" panose="020B0604020202020204" pitchFamily="34" charset="0"/>
                <a:cs typeface="Arial" panose="020B0604020202020204" pitchFamily="34" charset="0"/>
              </a:rPr>
              <a:t>bình</a:t>
            </a:r>
            <a:r>
              <a:rPr lang="en-US" sz="3000" dirty="0">
                <a:solidFill>
                  <a:srgbClr val="F8F8F8"/>
                </a:solidFill>
                <a:latin typeface="Arial" panose="020B0604020202020204" pitchFamily="34" charset="0"/>
                <a:cs typeface="Arial" panose="020B0604020202020204" pitchFamily="34" charset="0"/>
              </a:rPr>
              <a:t>. </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3904">
            <a:off x="-940728" y="8061713"/>
            <a:ext cx="10103966" cy="8156656"/>
          </a:xfrm>
          <a:prstGeom prst="rect">
            <a:avLst/>
          </a:prstGeom>
        </p:spPr>
      </p:pic>
      <p:sp>
        <p:nvSpPr>
          <p:cNvPr id="4" name="TextBox 4"/>
          <p:cNvSpPr txBox="1"/>
          <p:nvPr/>
        </p:nvSpPr>
        <p:spPr>
          <a:xfrm>
            <a:off x="6655080" y="8082537"/>
            <a:ext cx="3332356" cy="469922"/>
          </a:xfrm>
          <a:prstGeom prst="rect">
            <a:avLst/>
          </a:prstGeom>
        </p:spPr>
        <p:txBody>
          <a:bodyPr lIns="0" tIns="0" rIns="0" bIns="0" rtlCol="0" anchor="t">
            <a:spAutoFit/>
          </a:bodyPr>
          <a:lstStyle/>
          <a:p>
            <a:pPr algn="l">
              <a:lnSpc>
                <a:spcPts val="3815"/>
              </a:lnSpc>
            </a:pPr>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159446">
            <a:off x="13106019" y="-3560508"/>
            <a:ext cx="7814506" cy="6308438"/>
          </a:xfrm>
          <a:prstGeom prst="rect">
            <a:avLst/>
          </a:prstGeom>
        </p:spPr>
      </p:pic>
      <p:sp>
        <p:nvSpPr>
          <p:cNvPr id="6" name="TextBox 6"/>
          <p:cNvSpPr txBox="1"/>
          <p:nvPr/>
        </p:nvSpPr>
        <p:spPr>
          <a:xfrm>
            <a:off x="1028700" y="3276600"/>
            <a:ext cx="15221521" cy="5193217"/>
          </a:xfrm>
          <a:prstGeom prst="rect">
            <a:avLst/>
          </a:prstGeom>
        </p:spPr>
        <p:txBody>
          <a:bodyPr lIns="0" tIns="0" rIns="0" bIns="0" rtlCol="0" anchor="t">
            <a:spAutoFit/>
          </a:bodyPr>
          <a:lstStyle/>
          <a:p>
            <a:pPr>
              <a:lnSpc>
                <a:spcPts val="3360"/>
              </a:lnSpc>
            </a:pP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bước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xây</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dựng</a:t>
            </a:r>
            <a:r>
              <a:rPr lang="en-US" sz="2400" dirty="0">
                <a:solidFill>
                  <a:srgbClr val="F8F8F8"/>
                </a:solidFill>
                <a:latin typeface="Arial" panose="020B0604020202020204" pitchFamily="34" charset="0"/>
                <a:cs typeface="Arial" panose="020B0604020202020204" pitchFamily="34" charset="0"/>
              </a:rPr>
              <a:t> Q-table:</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Khởi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tạo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bảng</a:t>
            </a:r>
            <a:r>
              <a:rPr lang="en-US" sz="2400" dirty="0">
                <a:solidFill>
                  <a:srgbClr val="F8F8F8"/>
                </a:solidFill>
                <a:latin typeface="Arial" panose="020B0604020202020204" pitchFamily="34" charset="0"/>
                <a:cs typeface="Arial" panose="020B0604020202020204" pitchFamily="34" charset="0"/>
              </a:rPr>
              <a:t> Q </a:t>
            </a:r>
            <a:r>
              <a:rPr lang="en-US" sz="2400" dirty="0" err="1">
                <a:solidFill>
                  <a:srgbClr val="F8F8F8"/>
                </a:solidFill>
                <a:latin typeface="Arial" panose="020B0604020202020204" pitchFamily="34" charset="0"/>
                <a:cs typeface="Arial" panose="020B0604020202020204" pitchFamily="34" charset="0"/>
              </a:rPr>
              <a:t>với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giá</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trị</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bất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kỳ</a:t>
            </a:r>
            <a:r>
              <a:rPr lang="en-US" sz="2400" dirty="0">
                <a:solidFill>
                  <a:srgbClr val="F8F8F8"/>
                </a:solidFill>
                <a:latin typeface="Arial" panose="020B0604020202020204" pitchFamily="34" charset="0"/>
                <a:cs typeface="Arial" panose="020B0604020202020204" pitchFamily="34" charset="0"/>
              </a:rPr>
              <a:t>.</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Dựa</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vào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chiến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lược</a:t>
            </a:r>
            <a:r>
              <a:rPr lang="en-US" sz="2400" dirty="0">
                <a:solidFill>
                  <a:srgbClr val="F8F8F8"/>
                </a:solidFill>
                <a:latin typeface="Arial" panose="020B0604020202020204" pitchFamily="34" charset="0"/>
                <a:cs typeface="Arial" panose="020B0604020202020204" pitchFamily="34" charset="0"/>
              </a:rPr>
              <a:t> epsilon-greedy </a:t>
            </a:r>
            <a:r>
              <a:rPr lang="en-US" sz="2400" dirty="0" err="1">
                <a:solidFill>
                  <a:srgbClr val="F8F8F8"/>
                </a:solidFill>
                <a:latin typeface="Arial" panose="020B0604020202020204" pitchFamily="34" charset="0"/>
                <a:cs typeface="Arial" panose="020B0604020202020204" pitchFamily="34" charset="0"/>
              </a:rPr>
              <a:t>để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lựa</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chọn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hành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động</a:t>
            </a:r>
            <a:r>
              <a:rPr lang="en-US" sz="2400" dirty="0">
                <a:solidFill>
                  <a:srgbClr val="F8F8F8"/>
                </a:solidFill>
                <a:latin typeface="Arial" panose="020B0604020202020204" pitchFamily="34" charset="0"/>
                <a:cs typeface="Arial" panose="020B0604020202020204" pitchFamily="34" charset="0"/>
              </a:rPr>
              <a:t>.</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Thực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hiện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hành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động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và</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quan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sát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kết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quả</a:t>
            </a:r>
            <a:r>
              <a:rPr lang="en-US" sz="2400" dirty="0">
                <a:solidFill>
                  <a:srgbClr val="F8F8F8"/>
                </a:solidFill>
                <a:latin typeface="Arial" panose="020B0604020202020204" pitchFamily="34" charset="0"/>
                <a:cs typeface="Arial" panose="020B0604020202020204" pitchFamily="34" charset="0"/>
              </a:rPr>
              <a:t>. </a:t>
            </a: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Sử</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dụng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công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thức</a:t>
            </a:r>
            <a:r>
              <a:rPr lang="en-US" sz="2400" dirty="0">
                <a:solidFill>
                  <a:srgbClr val="F8F8F8"/>
                </a:solidFill>
                <a:latin typeface="Arial" panose="020B0604020202020204" pitchFamily="34" charset="0"/>
                <a:cs typeface="Arial" panose="020B0604020202020204" pitchFamily="34" charset="0"/>
              </a:rPr>
              <a:t> Q-learning </a:t>
            </a:r>
            <a:r>
              <a:rPr lang="en-US" sz="2400" dirty="0" err="1">
                <a:solidFill>
                  <a:srgbClr val="F8F8F8"/>
                </a:solidFill>
                <a:latin typeface="Arial" panose="020B0604020202020204" pitchFamily="34" charset="0"/>
                <a:cs typeface="Arial" panose="020B0604020202020204" pitchFamily="34" charset="0"/>
              </a:rPr>
              <a:t>để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cập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nhật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giá</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trị</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trong</a:t>
            </a:r>
            <a:r>
              <a:rPr lang="en-US" sz="2400" dirty="0">
                <a:solidFill>
                  <a:srgbClr val="F8F8F8"/>
                </a:solidFill>
                <a:latin typeface="Arial" panose="020B0604020202020204" pitchFamily="34" charset="0"/>
                <a:cs typeface="Arial" panose="020B0604020202020204" pitchFamily="34" charset="0"/>
              </a:rPr>
              <a:t> Q-table </a:t>
            </a:r>
            <a:r>
              <a:rPr lang="en-US" sz="2400" dirty="0" err="1">
                <a:solidFill>
                  <a:srgbClr val="F8F8F8"/>
                </a:solidFill>
                <a:latin typeface="Arial" panose="020B0604020202020204" pitchFamily="34" charset="0"/>
                <a:cs typeface="Arial" panose="020B0604020202020204" pitchFamily="34" charset="0"/>
              </a:rPr>
              <a:t>theo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công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thức</a:t>
            </a:r>
            <a:r>
              <a:rPr lang="en-US" sz="2400" dirty="0">
                <a:solidFill>
                  <a:srgbClr val="F8F8F8"/>
                </a:solidFill>
                <a:latin typeface="Arial" panose="020B0604020202020204" pitchFamily="34" charset="0"/>
                <a:cs typeface="Arial" panose="020B0604020202020204" pitchFamily="34" charset="0"/>
              </a:rPr>
              <a:t> :</a:t>
            </a: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a:lnSpc>
                <a:spcPts val="3360"/>
              </a:lnSpc>
            </a:pPr>
            <a:endParaRPr lang="en-US" sz="2400" dirty="0">
              <a:solidFill>
                <a:srgbClr val="F8F8F8"/>
              </a:solidFill>
              <a:latin typeface="Arial" panose="020B0604020202020204" pitchFamily="34" charset="0"/>
              <a:cs typeface="Arial" panose="020B0604020202020204" pitchFamily="34" charset="0"/>
            </a:endParaRPr>
          </a:p>
          <a:p>
            <a:pPr marL="518165" lvl="1" indent="-259082">
              <a:lnSpc>
                <a:spcPts val="3360"/>
              </a:lnSpc>
              <a:buFont typeface="Arial"/>
              <a:buChar char="•"/>
            </a:pP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lại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bước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từ</a:t>
            </a:r>
            <a:r>
              <a:rPr lang="en-US" sz="2400" dirty="0">
                <a:solidFill>
                  <a:srgbClr val="F8F8F8"/>
                </a:solidFill>
                <a:latin typeface="Arial" panose="020B0604020202020204" pitchFamily="34" charset="0"/>
                <a:cs typeface="Arial" panose="020B0604020202020204" pitchFamily="34" charset="0"/>
              </a:rPr>
              <a:t> 2 </a:t>
            </a:r>
            <a:r>
              <a:rPr lang="en-US" sz="2400" dirty="0" err="1">
                <a:solidFill>
                  <a:srgbClr val="F8F8F8"/>
                </a:solidFill>
                <a:latin typeface="Arial" panose="020B0604020202020204" pitchFamily="34" charset="0"/>
                <a:cs typeface="Arial" panose="020B0604020202020204" pitchFamily="34" charset="0"/>
              </a:rPr>
              <a:t>đến</a:t>
            </a:r>
            <a:r>
              <a:rPr lang="en-US" sz="2400" dirty="0">
                <a:solidFill>
                  <a:srgbClr val="F8F8F8"/>
                </a:solidFill>
                <a:latin typeface="Arial" panose="020B0604020202020204" pitchFamily="34" charset="0"/>
                <a:cs typeface="Arial" panose="020B0604020202020204" pitchFamily="34" charset="0"/>
              </a:rPr>
              <a:t> 4 </a:t>
            </a:r>
            <a:r>
              <a:rPr lang="en-US" sz="2400" dirty="0" err="1">
                <a:solidFill>
                  <a:srgbClr val="F8F8F8"/>
                </a:solidFill>
                <a:latin typeface="Arial" panose="020B0604020202020204" pitchFamily="34" charset="0"/>
                <a:cs typeface="Arial" panose="020B0604020202020204" pitchFamily="34" charset="0"/>
              </a:rPr>
              <a:t>cho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đến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khi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đạt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được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một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điều</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kiện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dừng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nhất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định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ví</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dụ</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như</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đạt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đến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số</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lần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tối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đa</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hoặc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bảng</a:t>
            </a:r>
            <a:r>
              <a:rPr lang="en-US" sz="2400" dirty="0">
                <a:solidFill>
                  <a:srgbClr val="F8F8F8"/>
                </a:solidFill>
                <a:latin typeface="Arial" panose="020B0604020202020204" pitchFamily="34" charset="0"/>
                <a:cs typeface="Arial" panose="020B0604020202020204" pitchFamily="34" charset="0"/>
              </a:rPr>
              <a:t> Q </a:t>
            </a:r>
            <a:r>
              <a:rPr lang="en-US" sz="2400" dirty="0" err="1">
                <a:solidFill>
                  <a:srgbClr val="F8F8F8"/>
                </a:solidFill>
                <a:latin typeface="Arial" panose="020B0604020202020204" pitchFamily="34" charset="0"/>
                <a:cs typeface="Arial" panose="020B0604020202020204" pitchFamily="34" charset="0"/>
              </a:rPr>
              <a:t>được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lấp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đầy</a:t>
            </a:r>
            <a:r>
              <a:rPr lang="en-US" sz="2400" dirty="0">
                <a:solidFill>
                  <a:srgbClr val="F8F8F8"/>
                </a:solidFill>
                <a:latin typeface="Arial" panose="020B0604020202020204" pitchFamily="34" charset="0"/>
                <a:cs typeface="Arial" panose="020B0604020202020204" pitchFamily="34" charset="0"/>
              </a:rPr>
              <a:t>.</a:t>
            </a:r>
          </a:p>
          <a:p>
            <a:pPr>
              <a:lnSpc>
                <a:spcPts val="3360"/>
              </a:lnSpc>
            </a:pPr>
            <a:endParaRPr lang="en-US" sz="2400" dirty="0">
              <a:solidFill>
                <a:srgbClr val="F8F8F8"/>
              </a:solidFill>
              <a:latin typeface="Arial" panose="020B0604020202020204" pitchFamily="34" charset="0"/>
              <a:cs typeface="Arial" panose="020B0604020202020204" pitchFamily="34" charset="0"/>
            </a:endParaRPr>
          </a:p>
        </p:txBody>
      </p:sp>
      <p:pic>
        <p:nvPicPr>
          <p:cNvPr id="7" name="Picture 7"/>
          <p:cNvPicPr>
            <a:picLocks noChangeAspect="1"/>
          </p:cNvPicPr>
          <p:nvPr/>
        </p:nvPicPr>
        <p:blipFill>
          <a:blip r:embed="rId5"/>
          <a:srcRect/>
          <a:stretch>
            <a:fillRect/>
          </a:stretch>
        </p:blipFill>
        <p:spPr>
          <a:xfrm>
            <a:off x="1503550" y="5375858"/>
            <a:ext cx="10303061" cy="1623164"/>
          </a:xfrm>
          <a:prstGeom prst="rect">
            <a:avLst/>
          </a:prstGeom>
        </p:spPr>
      </p:pic>
      <p:grpSp>
        <p:nvGrpSpPr>
          <p:cNvPr id="8" name="Group 8"/>
          <p:cNvGrpSpPr/>
          <p:nvPr/>
        </p:nvGrpSpPr>
        <p:grpSpPr>
          <a:xfrm>
            <a:off x="7104443" y="1283733"/>
            <a:ext cx="4079113" cy="1589647"/>
            <a:chOff x="0" y="0"/>
            <a:chExt cx="5438818" cy="2119529"/>
          </a:xfrm>
        </p:grpSpPr>
        <p:sp>
          <p:nvSpPr>
            <p:cNvPr id="9" name="TextBox 9"/>
            <p:cNvSpPr txBox="1"/>
            <p:nvPr/>
          </p:nvSpPr>
          <p:spPr>
            <a:xfrm>
              <a:off x="0" y="0"/>
              <a:ext cx="5438818" cy="863600"/>
            </a:xfrm>
            <a:prstGeom prst="rect">
              <a:avLst/>
            </a:prstGeom>
          </p:spPr>
          <p:txBody>
            <a:bodyPr lIns="0" tIns="0" rIns="0" bIns="0" rtlCol="0" anchor="t">
              <a:spAutoFit/>
            </a:bodyPr>
            <a:lstStyle/>
            <a:p>
              <a:pPr>
                <a:lnSpc>
                  <a:spcPts val="5143"/>
                </a:lnSpc>
              </a:pPr>
              <a:r>
                <a:rPr lang="en-US" sz="4286" dirty="0">
                  <a:solidFill>
                    <a:srgbClr val="F8F8F8"/>
                  </a:solidFill>
                  <a:latin typeface="Be Vietnam Bold"/>
                </a:rPr>
                <a:t>Q-learning</a:t>
              </a:r>
            </a:p>
          </p:txBody>
        </p:sp>
        <p:sp>
          <p:nvSpPr>
            <p:cNvPr id="10" name="TextBox 10"/>
            <p:cNvSpPr txBox="1"/>
            <p:nvPr/>
          </p:nvSpPr>
          <p:spPr>
            <a:xfrm>
              <a:off x="0" y="1515564"/>
              <a:ext cx="4271300" cy="603965"/>
            </a:xfrm>
            <a:prstGeom prst="rect">
              <a:avLst/>
            </a:prstGeom>
          </p:spPr>
          <p:txBody>
            <a:bodyPr lIns="0" tIns="0" rIns="0" bIns="0" rtlCol="0" anchor="t">
              <a:spAutoFit/>
            </a:bodyPr>
            <a:lstStyle/>
            <a:p>
              <a:pPr algn="l">
                <a:lnSpc>
                  <a:spcPts val="3856"/>
                </a:lnSpc>
              </a:pPr>
              <a:endParaRPr/>
            </a:p>
          </p:txBody>
        </p:sp>
      </p:grpSp>
      <p:sp>
        <p:nvSpPr>
          <p:cNvPr id="11" name="TextBox 11"/>
          <p:cNvSpPr txBox="1"/>
          <p:nvPr/>
        </p:nvSpPr>
        <p:spPr>
          <a:xfrm>
            <a:off x="1032164" y="202691"/>
            <a:ext cx="13323942" cy="1130379"/>
          </a:xfrm>
          <a:prstGeom prst="rect">
            <a:avLst/>
          </a:prstGeom>
        </p:spPr>
        <p:txBody>
          <a:bodyPr lIns="0" tIns="0" rIns="0" bIns="0" rtlCol="0" anchor="t">
            <a:spAutoFit/>
          </a:bodyPr>
          <a:lstStyle/>
          <a:p>
            <a:pPr>
              <a:lnSpc>
                <a:spcPts val="4603"/>
              </a:lnSpc>
              <a:spcBef>
                <a:spcPct val="0"/>
              </a:spcBef>
            </a:pPr>
            <a:r>
              <a:rPr lang="en-US" sz="3288" dirty="0">
                <a:solidFill>
                  <a:srgbClr val="F8F8F8"/>
                </a:solidFill>
                <a:latin typeface="Muli Black"/>
              </a:rPr>
              <a:t>2. </a:t>
            </a:r>
            <a:r>
              <a:rPr lang="en-US" sz="3288" dirty="0" err="1">
                <a:solidFill>
                  <a:srgbClr val="F8F8F8"/>
                </a:solidFill>
                <a:latin typeface="Muli Black"/>
              </a:rPr>
              <a:t>Giải</a:t>
            </a:r>
            <a:r>
              <a:rPr lang="en-US" sz="3288" dirty="0">
                <a:solidFill>
                  <a:srgbClr val="F8F8F8"/>
                </a:solidFill>
                <a:latin typeface="Muli Black"/>
              </a:rPr>
              <a:t> </a:t>
            </a:r>
            <a:r>
              <a:rPr lang="en-US" sz="3288" dirty="0" err="1">
                <a:solidFill>
                  <a:srgbClr val="F8F8F8"/>
                </a:solidFill>
                <a:latin typeface="Muli Black"/>
              </a:rPr>
              <a:t>quyết</a:t>
            </a:r>
            <a:r>
              <a:rPr lang="en-US" sz="3288" dirty="0">
                <a:solidFill>
                  <a:srgbClr val="F8F8F8"/>
                </a:solidFill>
                <a:latin typeface="Muli Black"/>
              </a:rPr>
              <a:t> </a:t>
            </a:r>
            <a:r>
              <a:rPr lang="en-US" sz="3288" dirty="0" err="1">
                <a:solidFill>
                  <a:srgbClr val="F8F8F8"/>
                </a:solidFill>
                <a:latin typeface="Muli Black"/>
              </a:rPr>
              <a:t>môi</a:t>
            </a:r>
            <a:r>
              <a:rPr lang="en-US" sz="3288" dirty="0">
                <a:solidFill>
                  <a:srgbClr val="F8F8F8"/>
                </a:solidFill>
                <a:latin typeface="Muli Black"/>
              </a:rPr>
              <a:t> </a:t>
            </a:r>
            <a:r>
              <a:rPr lang="en-US" sz="3288" dirty="0" err="1">
                <a:solidFill>
                  <a:srgbClr val="F8F8F8"/>
                </a:solidFill>
                <a:latin typeface="Muli Black"/>
              </a:rPr>
              <a:t>trường</a:t>
            </a:r>
            <a:r>
              <a:rPr lang="en-US" sz="3288" dirty="0">
                <a:solidFill>
                  <a:srgbClr val="F8F8F8"/>
                </a:solidFill>
                <a:latin typeface="Muli Black"/>
              </a:rPr>
              <a:t> Blackjack </a:t>
            </a:r>
            <a:r>
              <a:rPr lang="en-US" sz="3288" dirty="0" err="1">
                <a:solidFill>
                  <a:srgbClr val="F8F8F8"/>
                </a:solidFill>
                <a:latin typeface="Muli Black"/>
              </a:rPr>
              <a:t>với</a:t>
            </a:r>
            <a:r>
              <a:rPr lang="en-US" sz="3288" dirty="0">
                <a:solidFill>
                  <a:srgbClr val="F8F8F8"/>
                </a:solidFill>
                <a:latin typeface="Muli Black"/>
              </a:rPr>
              <a:t> </a:t>
            </a:r>
            <a:r>
              <a:rPr lang="en-US" sz="3288" dirty="0" err="1">
                <a:solidFill>
                  <a:srgbClr val="F8F8F8"/>
                </a:solidFill>
                <a:latin typeface="Muli Black"/>
              </a:rPr>
              <a:t>chiến</a:t>
            </a:r>
            <a:r>
              <a:rPr lang="en-US" sz="3288" dirty="0">
                <a:solidFill>
                  <a:srgbClr val="F8F8F8"/>
                </a:solidFill>
                <a:latin typeface="Muli Black"/>
              </a:rPr>
              <a:t> </a:t>
            </a:r>
            <a:r>
              <a:rPr lang="en-US" sz="3288" dirty="0" err="1">
                <a:solidFill>
                  <a:srgbClr val="F8F8F8"/>
                </a:solidFill>
                <a:latin typeface="Muli Black"/>
              </a:rPr>
              <a:t>lược</a:t>
            </a:r>
            <a:r>
              <a:rPr lang="en-US" sz="3288" dirty="0">
                <a:solidFill>
                  <a:srgbClr val="F8F8F8"/>
                </a:solidFill>
                <a:latin typeface="Muli Black"/>
              </a:rPr>
              <a:t> Epsilon-greedy </a:t>
            </a:r>
            <a:r>
              <a:rPr lang="en-US" sz="3288" dirty="0" err="1">
                <a:solidFill>
                  <a:srgbClr val="F8F8F8"/>
                </a:solidFill>
                <a:latin typeface="Muli Black"/>
              </a:rPr>
              <a:t>và</a:t>
            </a:r>
            <a:r>
              <a:rPr lang="en-US" sz="3288" dirty="0">
                <a:solidFill>
                  <a:srgbClr val="F8F8F8"/>
                </a:solidFill>
                <a:latin typeface="Muli Black"/>
              </a:rPr>
              <a:t> </a:t>
            </a:r>
            <a:r>
              <a:rPr lang="en-US" sz="3288" dirty="0" err="1">
                <a:solidFill>
                  <a:srgbClr val="F8F8F8"/>
                </a:solidFill>
                <a:latin typeface="Muli Black"/>
              </a:rPr>
              <a:t>thuật</a:t>
            </a:r>
            <a:r>
              <a:rPr lang="en-US" sz="3288" dirty="0">
                <a:solidFill>
                  <a:srgbClr val="F8F8F8"/>
                </a:solidFill>
                <a:latin typeface="Muli Black"/>
              </a:rPr>
              <a:t> </a:t>
            </a:r>
            <a:r>
              <a:rPr lang="en-US" sz="3288" dirty="0" err="1">
                <a:solidFill>
                  <a:srgbClr val="F8F8F8"/>
                </a:solidFill>
                <a:latin typeface="Muli Black"/>
              </a:rPr>
              <a:t>toán</a:t>
            </a:r>
            <a:r>
              <a:rPr lang="en-US" sz="3288" dirty="0">
                <a:solidFill>
                  <a:srgbClr val="F8F8F8"/>
                </a:solidFill>
                <a:latin typeface="Muli Black"/>
              </a:rPr>
              <a:t> Q-learning</a:t>
            </a:r>
          </a:p>
        </p:txBody>
      </p:sp>
      <p:sp>
        <p:nvSpPr>
          <p:cNvPr id="12" name="TextBox 12"/>
          <p:cNvSpPr txBox="1"/>
          <p:nvPr/>
        </p:nvSpPr>
        <p:spPr>
          <a:xfrm>
            <a:off x="1028700" y="2158934"/>
            <a:ext cx="14937681" cy="833049"/>
          </a:xfrm>
          <a:prstGeom prst="rect">
            <a:avLst/>
          </a:prstGeom>
        </p:spPr>
        <p:txBody>
          <a:bodyPr lIns="0" tIns="0" rIns="0" bIns="0" rtlCol="0" anchor="t">
            <a:spAutoFit/>
          </a:bodyPr>
          <a:lstStyle/>
          <a:p>
            <a:pPr>
              <a:lnSpc>
                <a:spcPts val="3360"/>
              </a:lnSpc>
            </a:pPr>
            <a:r>
              <a:rPr lang="en-US" sz="2400" dirty="0">
                <a:solidFill>
                  <a:srgbClr val="F8F8F8"/>
                </a:solidFill>
                <a:latin typeface="Arial" panose="020B0604020202020204" pitchFamily="34" charset="0"/>
                <a:cs typeface="Arial" panose="020B0604020202020204" pitchFamily="34" charset="0"/>
              </a:rPr>
              <a:t>Q-Learning </a:t>
            </a:r>
            <a:r>
              <a:rPr lang="en-US" sz="2400" dirty="0" err="1">
                <a:solidFill>
                  <a:srgbClr val="F8F8F8"/>
                </a:solidFill>
                <a:latin typeface="Arial" panose="020B0604020202020204" pitchFamily="34" charset="0"/>
                <a:cs typeface="Arial" panose="020B0604020202020204" pitchFamily="34" charset="0"/>
              </a:rPr>
              <a:t>là</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một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thuật</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toán</a:t>
            </a:r>
            <a:r>
              <a:rPr lang="en-US" sz="2400" dirty="0">
                <a:solidFill>
                  <a:srgbClr val="F8F8F8"/>
                </a:solidFill>
                <a:latin typeface="Arial" panose="020B0604020202020204" pitchFamily="34" charset="0"/>
                <a:cs typeface="Arial" panose="020B0604020202020204" pitchFamily="34" charset="0"/>
              </a:rPr>
              <a:t> RL </a:t>
            </a:r>
            <a:r>
              <a:rPr lang="en-US" sz="2400" dirty="0" err="1">
                <a:solidFill>
                  <a:srgbClr val="F8F8F8"/>
                </a:solidFill>
                <a:latin typeface="Arial" panose="020B0604020202020204" pitchFamily="34" charset="0"/>
                <a:cs typeface="Arial" panose="020B0604020202020204" pitchFamily="34" charset="0"/>
              </a:rPr>
              <a:t>có</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thể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áp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dụng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cho</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nhiều</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môi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trường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khác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nhau</a:t>
            </a:r>
            <a:r>
              <a:rPr lang="en-US" sz="2400" dirty="0">
                <a:solidFill>
                  <a:srgbClr val="F8F8F8"/>
                </a:solidFill>
                <a:latin typeface="Arial" panose="020B0604020202020204" pitchFamily="34" charset="0"/>
                <a:cs typeface="Arial" panose="020B0604020202020204" pitchFamily="34" charset="0"/>
              </a:rPr>
              <a:t>. Q-learning </a:t>
            </a:r>
            <a:r>
              <a:rPr lang="en-US" sz="2400" dirty="0" err="1">
                <a:solidFill>
                  <a:srgbClr val="F8F8F8"/>
                </a:solidFill>
                <a:latin typeface="Arial" panose="020B0604020202020204" pitchFamily="34" charset="0"/>
                <a:cs typeface="Arial" panose="020B0604020202020204" pitchFamily="34" charset="0"/>
              </a:rPr>
              <a:t>thực</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hiện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bằng</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cách</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lặp</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lại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các</a:t>
            </a:r>
            <a:r>
              <a:rPr lang="en-US" sz="2400" dirty="0">
                <a:solidFill>
                  <a:srgbClr val="F8F8F8"/>
                </a:solidFill>
                <a:latin typeface="Arial" panose="020B0604020202020204" pitchFamily="34" charset="0"/>
                <a:cs typeface="Arial" panose="020B0604020202020204" pitchFamily="34" charset="0"/>
              </a:rPr>
              <a:t> action </a:t>
            </a:r>
            <a:r>
              <a:rPr lang="en-US" sz="2400" dirty="0" err="1">
                <a:solidFill>
                  <a:srgbClr val="F8F8F8"/>
                </a:solidFill>
                <a:latin typeface="Arial" panose="020B0604020202020204" pitchFamily="34" charset="0"/>
                <a:cs typeface="Arial" panose="020B0604020202020204" pitchFamily="34" charset="0"/>
              </a:rPr>
              <a:t>và</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nhận</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được</a:t>
            </a:r>
            <a:r>
              <a:rPr lang="en-US" sz="2400" dirty="0">
                <a:solidFill>
                  <a:srgbClr val="F8F8F8"/>
                </a:solidFill>
                <a:latin typeface="Arial" panose="020B0604020202020204" pitchFamily="34" charset="0"/>
                <a:cs typeface="Arial" panose="020B0604020202020204" pitchFamily="34" charset="0"/>
              </a:rPr>
              <a:t> reward </a:t>
            </a:r>
            <a:r>
              <a:rPr lang="en-US" sz="2400" dirty="0" err="1">
                <a:solidFill>
                  <a:srgbClr val="F8F8F8"/>
                </a:solidFill>
                <a:latin typeface="Arial" panose="020B0604020202020204" pitchFamily="34" charset="0"/>
                <a:cs typeface="Arial" panose="020B0604020202020204" pitchFamily="34" charset="0"/>
              </a:rPr>
              <a:t>để</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xây</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dựng</a:t>
            </a:r>
            <a:r>
              <a:rPr lang="en-US" sz="2400" dirty="0">
                <a:solidFill>
                  <a:srgbClr val="F8F8F8"/>
                </a:solidFill>
                <a:latin typeface="Arial" panose="020B0604020202020204" pitchFamily="34" charset="0"/>
                <a:cs typeface="Arial" panose="020B0604020202020204" pitchFamily="34" charset="0"/>
              </a:rPr>
              <a:t> look-up table </a:t>
            </a:r>
            <a:r>
              <a:rPr lang="en-US" sz="2400" dirty="0" err="1">
                <a:solidFill>
                  <a:srgbClr val="F8F8F8"/>
                </a:solidFill>
                <a:latin typeface="Arial" panose="020B0604020202020204" pitchFamily="34" charset="0"/>
                <a:cs typeface="Arial" panose="020B0604020202020204" pitchFamily="34" charset="0"/>
              </a:rPr>
              <a:t>gọi</a:t>
            </a:r>
            <a:r>
              <a:rPr lang="en-US" sz="2400" dirty="0">
                <a:solidFill>
                  <a:srgbClr val="F8F8F8"/>
                </a:solidFill>
                <a:latin typeface="Arial" panose="020B0604020202020204" pitchFamily="34" charset="0"/>
                <a:cs typeface="Arial" panose="020B0604020202020204" pitchFamily="34" charset="0"/>
              </a:rPr>
              <a:t> </a:t>
            </a:r>
            <a:r>
              <a:rPr lang="en-US" sz="2400" dirty="0" err="1">
                <a:solidFill>
                  <a:srgbClr val="F8F8F8"/>
                </a:solidFill>
                <a:latin typeface="Arial" panose="020B0604020202020204" pitchFamily="34" charset="0"/>
                <a:cs typeface="Arial" panose="020B0604020202020204" pitchFamily="34" charset="0"/>
              </a:rPr>
              <a:t>là</a:t>
            </a:r>
            <a:r>
              <a:rPr lang="en-US" sz="2400" dirty="0">
                <a:solidFill>
                  <a:srgbClr val="F8F8F8"/>
                </a:solidFill>
                <a:latin typeface="Arial" panose="020B0604020202020204" pitchFamily="34" charset="0"/>
                <a:cs typeface="Arial" panose="020B0604020202020204" pitchFamily="34" charset="0"/>
              </a:rPr>
              <a:t> Q-table.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out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010284">
            <a:off x="11274917" y="-2976531"/>
            <a:ext cx="11342890" cy="9156806"/>
          </a:xfrm>
          <a:prstGeom prst="rect">
            <a:avLst/>
          </a:prstGeom>
        </p:spPr>
      </p:pic>
      <p:graphicFrame>
        <p:nvGraphicFramePr>
          <p:cNvPr id="4" name="Table 4"/>
          <p:cNvGraphicFramePr>
            <a:graphicFrameLocks noGrp="1"/>
          </p:cNvGraphicFramePr>
          <p:nvPr/>
        </p:nvGraphicFramePr>
        <p:xfrm>
          <a:off x="1028700" y="2275130"/>
          <a:ext cx="5717522" cy="5133975"/>
        </p:xfrm>
        <a:graphic>
          <a:graphicData uri="http://schemas.openxmlformats.org/drawingml/2006/table">
            <a:tbl>
              <a:tblPr/>
              <a:tblGrid>
                <a:gridCol w="1441952">
                  <a:extLst>
                    <a:ext uri="{9D8B030D-6E8A-4147-A177-3AD203B41FA5}">
                      <a16:colId xmlns:a16="http://schemas.microsoft.com/office/drawing/2014/main" val="20000"/>
                    </a:ext>
                  </a:extLst>
                </a:gridCol>
                <a:gridCol w="1435029">
                  <a:extLst>
                    <a:ext uri="{9D8B030D-6E8A-4147-A177-3AD203B41FA5}">
                      <a16:colId xmlns:a16="http://schemas.microsoft.com/office/drawing/2014/main" val="20001"/>
                    </a:ext>
                  </a:extLst>
                </a:gridCol>
                <a:gridCol w="1439483">
                  <a:extLst>
                    <a:ext uri="{9D8B030D-6E8A-4147-A177-3AD203B41FA5}">
                      <a16:colId xmlns:a16="http://schemas.microsoft.com/office/drawing/2014/main" val="20002"/>
                    </a:ext>
                  </a:extLst>
                </a:gridCol>
                <a:gridCol w="1401058">
                  <a:extLst>
                    <a:ext uri="{9D8B030D-6E8A-4147-A177-3AD203B41FA5}">
                      <a16:colId xmlns:a16="http://schemas.microsoft.com/office/drawing/2014/main" val="20003"/>
                    </a:ext>
                  </a:extLst>
                </a:gridCol>
              </a:tblGrid>
              <a:tr h="1026795">
                <a:tc>
                  <a:txBody>
                    <a:bodyPr/>
                    <a:lstStyle/>
                    <a:p>
                      <a:pPr algn="ctr">
                        <a:lnSpc>
                          <a:spcPts val="2659"/>
                        </a:lnSpc>
                        <a:defRPr/>
                      </a:pPr>
                      <a:endParaRPr lang="en-US" sz="1100" dirty="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extLst>
                  <a:ext uri="{0D108BD9-81ED-4DB2-BD59-A6C34878D82A}">
                    <a16:rowId xmlns:a16="http://schemas.microsoft.com/office/drawing/2014/main" val="10000"/>
                  </a:ext>
                </a:extLst>
              </a:tr>
              <a:tr h="1026795">
                <a:tc>
                  <a:txBody>
                    <a:bodyPr/>
                    <a:lstStyle/>
                    <a:p>
                      <a:pPr algn="ctr">
                        <a:lnSpc>
                          <a:spcPts val="2659"/>
                        </a:lnSpc>
                        <a:defRPr/>
                      </a:pPr>
                      <a:endParaRPr lang="en-US" sz="1100" dirty="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363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363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363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1"/>
                  </a:ext>
                </a:extLst>
              </a:tr>
              <a:tr h="1026795">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2"/>
                  </a:ext>
                </a:extLst>
              </a:tr>
              <a:tr h="1026795">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3"/>
                  </a:ext>
                </a:extLst>
              </a:tr>
              <a:tr h="1026795">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solidFill>
                      <a:srgbClr val="BB99FF"/>
                    </a:solidFill>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7C2AE8"/>
                      </a:solidFill>
                      <a:prstDash val="solid"/>
                      <a:round/>
                      <a:headEnd type="none" w="med" len="med"/>
                      <a:tailEnd type="none" w="med" len="med"/>
                    </a:lnL>
                    <a:lnR w="38100" cap="flat" cmpd="sng" algn="ctr">
                      <a:solidFill>
                        <a:srgbClr val="7C2AE8"/>
                      </a:solidFill>
                      <a:prstDash val="solid"/>
                      <a:round/>
                      <a:headEnd type="none" w="med" len="med"/>
                      <a:tailEnd type="none" w="med" len="med"/>
                    </a:lnR>
                    <a:lnT w="38100" cap="flat" cmpd="sng" algn="ctr">
                      <a:solidFill>
                        <a:srgbClr val="7C2AE8"/>
                      </a:solidFill>
                      <a:prstDash val="solid"/>
                      <a:round/>
                      <a:headEnd type="none" w="med" len="med"/>
                      <a:tailEnd type="none" w="med" len="med"/>
                    </a:lnT>
                    <a:lnB w="38100" cap="flat" cmpd="sng" algn="ctr">
                      <a:solidFill>
                        <a:srgbClr val="7C2AE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5" name="Picture 5"/>
          <p:cNvPicPr>
            <a:picLocks noChangeAspect="1"/>
          </p:cNvPicPr>
          <p:nvPr/>
        </p:nvPicPr>
        <p:blipFill>
          <a:blip r:embed="rId5"/>
          <a:srcRect/>
          <a:stretch>
            <a:fillRect/>
          </a:stretch>
        </p:blipFill>
        <p:spPr>
          <a:xfrm>
            <a:off x="2517120" y="2275130"/>
            <a:ext cx="4229103" cy="1039713"/>
          </a:xfrm>
          <a:prstGeom prst="rect">
            <a:avLst/>
          </a:prstGeom>
        </p:spPr>
      </p:pic>
      <p:pic>
        <p:nvPicPr>
          <p:cNvPr id="6" name="Picture 6"/>
          <p:cNvPicPr>
            <a:picLocks noChangeAspect="1"/>
          </p:cNvPicPr>
          <p:nvPr/>
        </p:nvPicPr>
        <p:blipFill>
          <a:blip r:embed="rId6"/>
          <a:srcRect/>
          <a:stretch>
            <a:fillRect/>
          </a:stretch>
        </p:blipFill>
        <p:spPr>
          <a:xfrm>
            <a:off x="1338740" y="3395666"/>
            <a:ext cx="804623" cy="3877703"/>
          </a:xfrm>
          <a:prstGeom prst="rect">
            <a:avLst/>
          </a:prstGeom>
        </p:spPr>
      </p:pic>
      <p:pic>
        <p:nvPicPr>
          <p:cNvPr id="7" name="Picture 7"/>
          <p:cNvPicPr>
            <a:picLocks noChangeAspect="1"/>
          </p:cNvPicPr>
          <p:nvPr/>
        </p:nvPicPr>
        <p:blipFill>
          <a:blip r:embed="rId7"/>
          <a:srcRect t="3110" b="80633"/>
          <a:stretch>
            <a:fillRect/>
          </a:stretch>
        </p:blipFill>
        <p:spPr>
          <a:xfrm>
            <a:off x="2641476" y="3395666"/>
            <a:ext cx="3980392" cy="927510"/>
          </a:xfrm>
          <a:prstGeom prst="rect">
            <a:avLst/>
          </a:prstGeom>
        </p:spPr>
      </p:pic>
      <p:pic>
        <p:nvPicPr>
          <p:cNvPr id="8" name="Picture 8"/>
          <p:cNvPicPr>
            <a:picLocks noChangeAspect="1"/>
          </p:cNvPicPr>
          <p:nvPr/>
        </p:nvPicPr>
        <p:blipFill>
          <a:blip r:embed="rId7"/>
          <a:srcRect t="26483" b="55371"/>
          <a:stretch>
            <a:fillRect/>
          </a:stretch>
        </p:blipFill>
        <p:spPr>
          <a:xfrm>
            <a:off x="2641476" y="4299244"/>
            <a:ext cx="3980392" cy="1035273"/>
          </a:xfrm>
          <a:prstGeom prst="rect">
            <a:avLst/>
          </a:prstGeom>
        </p:spPr>
      </p:pic>
      <p:pic>
        <p:nvPicPr>
          <p:cNvPr id="9" name="Picture 9"/>
          <p:cNvPicPr>
            <a:picLocks noChangeAspect="1"/>
          </p:cNvPicPr>
          <p:nvPr/>
        </p:nvPicPr>
        <p:blipFill>
          <a:blip r:embed="rId7"/>
          <a:srcRect t="55522" b="28693"/>
          <a:stretch>
            <a:fillRect/>
          </a:stretch>
        </p:blipFill>
        <p:spPr>
          <a:xfrm>
            <a:off x="2641476" y="5410717"/>
            <a:ext cx="3980392" cy="900569"/>
          </a:xfrm>
          <a:prstGeom prst="rect">
            <a:avLst/>
          </a:prstGeom>
        </p:spPr>
      </p:pic>
      <p:pic>
        <p:nvPicPr>
          <p:cNvPr id="10" name="Picture 10"/>
          <p:cNvPicPr>
            <a:picLocks noChangeAspect="1"/>
          </p:cNvPicPr>
          <p:nvPr/>
        </p:nvPicPr>
        <p:blipFill>
          <a:blip r:embed="rId7"/>
          <a:srcRect t="81255" b="835"/>
          <a:stretch>
            <a:fillRect/>
          </a:stretch>
        </p:blipFill>
        <p:spPr>
          <a:xfrm>
            <a:off x="2641476" y="6387302"/>
            <a:ext cx="3980392" cy="1021803"/>
          </a:xfrm>
          <a:prstGeom prst="rect">
            <a:avLst/>
          </a:prstGeom>
        </p:spPr>
      </p:pic>
      <p:grpSp>
        <p:nvGrpSpPr>
          <p:cNvPr id="11" name="Group 11"/>
          <p:cNvGrpSpPr/>
          <p:nvPr/>
        </p:nvGrpSpPr>
        <p:grpSpPr>
          <a:xfrm>
            <a:off x="7600950" y="3527719"/>
            <a:ext cx="1289162" cy="1289162"/>
            <a:chOff x="0" y="0"/>
            <a:chExt cx="1718882" cy="1718882"/>
          </a:xfrm>
        </p:grpSpPr>
        <p:grpSp>
          <p:nvGrpSpPr>
            <p:cNvPr id="12" name="Group 12"/>
            <p:cNvGrpSpPr/>
            <p:nvPr/>
          </p:nvGrpSpPr>
          <p:grpSpPr>
            <a:xfrm>
              <a:off x="0" y="0"/>
              <a:ext cx="1718882" cy="1718882"/>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E3489"/>
              </a:solidFill>
              <a:ln>
                <a:noFill/>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685"/>
                  </a:lnSpc>
                </a:pPr>
                <a:endParaRPr/>
              </a:p>
            </p:txBody>
          </p:sp>
        </p:grpSp>
        <p:pic>
          <p:nvPicPr>
            <p:cNvPr id="15" name="Picture 15"/>
            <p:cNvPicPr>
              <a:picLocks noChangeAspect="1"/>
            </p:cNvPicPr>
            <p:nvPr/>
          </p:nvPicPr>
          <p:blipFill>
            <a:blip r:embed="rId6"/>
            <a:srcRect b="81982"/>
            <a:stretch>
              <a:fillRect/>
            </a:stretch>
          </p:blipFill>
          <p:spPr>
            <a:xfrm>
              <a:off x="342511" y="410573"/>
              <a:ext cx="1033860" cy="897736"/>
            </a:xfrm>
            <a:prstGeom prst="rect">
              <a:avLst/>
            </a:prstGeom>
          </p:spPr>
        </p:pic>
      </p:grpSp>
      <p:sp>
        <p:nvSpPr>
          <p:cNvPr id="16" name="AutoShape 16"/>
          <p:cNvSpPr/>
          <p:nvPr/>
        </p:nvSpPr>
        <p:spPr>
          <a:xfrm flipV="1">
            <a:off x="8794869" y="3527719"/>
            <a:ext cx="1035666" cy="313845"/>
          </a:xfrm>
          <a:prstGeom prst="line">
            <a:avLst/>
          </a:prstGeom>
          <a:ln w="38100" cap="flat">
            <a:solidFill>
              <a:srgbClr val="EE3489"/>
            </a:solidFill>
            <a:prstDash val="solid"/>
            <a:headEnd type="none" w="sm" len="sm"/>
            <a:tailEnd type="none" w="sm" len="sm"/>
          </a:ln>
        </p:spPr>
      </p:sp>
      <p:pic>
        <p:nvPicPr>
          <p:cNvPr id="17" name="Picture 17"/>
          <p:cNvPicPr>
            <a:picLocks noChangeAspect="1"/>
          </p:cNvPicPr>
          <p:nvPr/>
        </p:nvPicPr>
        <p:blipFill>
          <a:blip r:embed="rId8"/>
          <a:srcRect r="65127"/>
          <a:stretch>
            <a:fillRect/>
          </a:stretch>
        </p:blipFill>
        <p:spPr>
          <a:xfrm>
            <a:off x="9830534" y="3067383"/>
            <a:ext cx="1733115" cy="656566"/>
          </a:xfrm>
          <a:prstGeom prst="rect">
            <a:avLst/>
          </a:prstGeom>
        </p:spPr>
      </p:pic>
      <p:sp>
        <p:nvSpPr>
          <p:cNvPr id="18" name="AutoShape 18"/>
          <p:cNvSpPr/>
          <p:nvPr/>
        </p:nvSpPr>
        <p:spPr>
          <a:xfrm>
            <a:off x="8890112" y="4172300"/>
            <a:ext cx="940423" cy="0"/>
          </a:xfrm>
          <a:prstGeom prst="line">
            <a:avLst/>
          </a:prstGeom>
          <a:ln w="38100" cap="flat">
            <a:solidFill>
              <a:srgbClr val="EE3489"/>
            </a:solidFill>
            <a:prstDash val="solid"/>
            <a:headEnd type="none" w="sm" len="sm"/>
            <a:tailEnd type="none" w="sm" len="sm"/>
          </a:ln>
        </p:spPr>
      </p:sp>
      <p:pic>
        <p:nvPicPr>
          <p:cNvPr id="19" name="Picture 19"/>
          <p:cNvPicPr>
            <a:picLocks noChangeAspect="1"/>
          </p:cNvPicPr>
          <p:nvPr/>
        </p:nvPicPr>
        <p:blipFill>
          <a:blip r:embed="rId8"/>
          <a:srcRect l="36154" r="31301"/>
          <a:stretch>
            <a:fillRect/>
          </a:stretch>
        </p:blipFill>
        <p:spPr>
          <a:xfrm>
            <a:off x="9857894" y="3703793"/>
            <a:ext cx="1767915" cy="717678"/>
          </a:xfrm>
          <a:prstGeom prst="rect">
            <a:avLst/>
          </a:prstGeom>
        </p:spPr>
      </p:pic>
      <p:sp>
        <p:nvSpPr>
          <p:cNvPr id="20" name="AutoShape 20"/>
          <p:cNvSpPr/>
          <p:nvPr/>
        </p:nvSpPr>
        <p:spPr>
          <a:xfrm>
            <a:off x="8787288" y="4522927"/>
            <a:ext cx="1043246" cy="319191"/>
          </a:xfrm>
          <a:prstGeom prst="line">
            <a:avLst/>
          </a:prstGeom>
          <a:ln w="38100" cap="flat">
            <a:solidFill>
              <a:srgbClr val="EE3489"/>
            </a:solidFill>
            <a:prstDash val="solid"/>
            <a:headEnd type="none" w="sm" len="sm"/>
            <a:tailEnd type="none" w="sm" len="sm"/>
          </a:ln>
        </p:spPr>
      </p:sp>
      <p:pic>
        <p:nvPicPr>
          <p:cNvPr id="21" name="Picture 21"/>
          <p:cNvPicPr>
            <a:picLocks noChangeAspect="1"/>
          </p:cNvPicPr>
          <p:nvPr/>
        </p:nvPicPr>
        <p:blipFill>
          <a:blip r:embed="rId8"/>
          <a:srcRect l="69721" r="3152"/>
          <a:stretch>
            <a:fillRect/>
          </a:stretch>
        </p:blipFill>
        <p:spPr>
          <a:xfrm>
            <a:off x="9857894" y="4421471"/>
            <a:ext cx="1473589" cy="717678"/>
          </a:xfrm>
          <a:prstGeom prst="rect">
            <a:avLst/>
          </a:prstGeom>
        </p:spPr>
      </p:pic>
      <p:pic>
        <p:nvPicPr>
          <p:cNvPr id="22" name="Picture 2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47638">
            <a:off x="8440959" y="4895483"/>
            <a:ext cx="1256006" cy="354822"/>
          </a:xfrm>
          <a:prstGeom prst="rect">
            <a:avLst/>
          </a:prstGeom>
        </p:spPr>
      </p:pic>
      <p:grpSp>
        <p:nvGrpSpPr>
          <p:cNvPr id="23" name="Group 23"/>
          <p:cNvGrpSpPr/>
          <p:nvPr/>
        </p:nvGrpSpPr>
        <p:grpSpPr>
          <a:xfrm>
            <a:off x="6232508" y="4279432"/>
            <a:ext cx="5259834" cy="3266928"/>
            <a:chOff x="0" y="-47625"/>
            <a:chExt cx="1385305" cy="860425"/>
          </a:xfrm>
        </p:grpSpPr>
        <p:sp>
          <p:nvSpPr>
            <p:cNvPr id="24" name="Freeform 24"/>
            <p:cNvSpPr/>
            <p:nvPr/>
          </p:nvSpPr>
          <p:spPr>
            <a:xfrm>
              <a:off x="927491" y="-5491"/>
              <a:ext cx="457814" cy="177262"/>
            </a:xfrm>
            <a:custGeom>
              <a:avLst/>
              <a:gdLst/>
              <a:ahLst/>
              <a:cxnLst/>
              <a:rect l="l" t="t" r="r" b="b"/>
              <a:pathLst>
                <a:path w="457814" h="177262">
                  <a:moveTo>
                    <a:pt x="88631" y="0"/>
                  </a:moveTo>
                  <a:lnTo>
                    <a:pt x="369183" y="0"/>
                  </a:lnTo>
                  <a:cubicBezTo>
                    <a:pt x="392690" y="0"/>
                    <a:pt x="415234" y="9338"/>
                    <a:pt x="431855" y="25959"/>
                  </a:cubicBezTo>
                  <a:cubicBezTo>
                    <a:pt x="448477" y="42581"/>
                    <a:pt x="457814" y="65125"/>
                    <a:pt x="457814" y="88631"/>
                  </a:cubicBezTo>
                  <a:lnTo>
                    <a:pt x="457814" y="88631"/>
                  </a:lnTo>
                  <a:cubicBezTo>
                    <a:pt x="457814" y="137581"/>
                    <a:pt x="418133" y="177262"/>
                    <a:pt x="369183" y="177262"/>
                  </a:cubicBezTo>
                  <a:lnTo>
                    <a:pt x="88631" y="177262"/>
                  </a:lnTo>
                  <a:cubicBezTo>
                    <a:pt x="65125" y="177262"/>
                    <a:pt x="42581" y="167924"/>
                    <a:pt x="25959" y="151303"/>
                  </a:cubicBezTo>
                  <a:cubicBezTo>
                    <a:pt x="9338" y="134681"/>
                    <a:pt x="0" y="112137"/>
                    <a:pt x="0" y="88631"/>
                  </a:cubicBezTo>
                  <a:lnTo>
                    <a:pt x="0" y="88631"/>
                  </a:lnTo>
                  <a:cubicBezTo>
                    <a:pt x="0" y="65125"/>
                    <a:pt x="9338" y="42581"/>
                    <a:pt x="25959" y="25959"/>
                  </a:cubicBezTo>
                  <a:cubicBezTo>
                    <a:pt x="42581" y="9338"/>
                    <a:pt x="65125" y="0"/>
                    <a:pt x="88631" y="0"/>
                  </a:cubicBezTo>
                  <a:close/>
                </a:path>
              </a:pathLst>
            </a:custGeom>
            <a:solidFill>
              <a:srgbClr val="000000">
                <a:alpha val="0"/>
              </a:srgbClr>
            </a:solidFill>
            <a:ln w="38100">
              <a:solidFill>
                <a:srgbClr val="43B14B"/>
              </a:solidFill>
            </a:ln>
          </p:spPr>
          <p:txBody>
            <a:bodyPr/>
            <a:lstStyle/>
            <a:p>
              <a:endParaRPr lang="en-US" dirty="0"/>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685"/>
                </a:lnSpc>
              </a:pPr>
              <a:endParaRPr/>
            </a:p>
          </p:txBody>
        </p:sp>
      </p:grpSp>
      <p:grpSp>
        <p:nvGrpSpPr>
          <p:cNvPr id="26" name="Group 26"/>
          <p:cNvGrpSpPr/>
          <p:nvPr/>
        </p:nvGrpSpPr>
        <p:grpSpPr>
          <a:xfrm>
            <a:off x="11507582" y="4951402"/>
            <a:ext cx="1065417" cy="958321"/>
            <a:chOff x="0" y="0"/>
            <a:chExt cx="1256853" cy="1277762"/>
          </a:xfrm>
        </p:grpSpPr>
        <p:pic>
          <p:nvPicPr>
            <p:cNvPr id="27" name="Picture 2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flipV="1">
              <a:off x="0" y="0"/>
              <a:ext cx="1256853" cy="1277762"/>
            </a:xfrm>
            <a:prstGeom prst="rect">
              <a:avLst/>
            </a:prstGeom>
          </p:spPr>
        </p:pic>
        <p:sp>
          <p:nvSpPr>
            <p:cNvPr id="28" name="TextBox 28"/>
            <p:cNvSpPr txBox="1"/>
            <p:nvPr/>
          </p:nvSpPr>
          <p:spPr>
            <a:xfrm>
              <a:off x="248617" y="444219"/>
              <a:ext cx="759619" cy="446447"/>
            </a:xfrm>
            <a:prstGeom prst="rect">
              <a:avLst/>
            </a:prstGeom>
          </p:spPr>
          <p:txBody>
            <a:bodyPr lIns="0" tIns="0" rIns="0" bIns="0" rtlCol="0" anchor="t">
              <a:spAutoFit/>
            </a:bodyPr>
            <a:lstStyle/>
            <a:p>
              <a:pPr algn="ctr">
                <a:lnSpc>
                  <a:spcPts val="2772"/>
                </a:lnSpc>
              </a:pPr>
              <a:r>
                <a:rPr lang="en-US" sz="1980" dirty="0">
                  <a:solidFill>
                    <a:srgbClr val="00B050"/>
                  </a:solidFill>
                  <a:latin typeface="Canva Sans Bold"/>
                </a:rPr>
                <a:t>MAX</a:t>
              </a:r>
            </a:p>
          </p:txBody>
        </p:sp>
      </p:grpSp>
      <p:pic>
        <p:nvPicPr>
          <p:cNvPr id="29" name="Picture 29"/>
          <p:cNvPicPr>
            <a:picLocks noChangeAspect="1"/>
          </p:cNvPicPr>
          <p:nvPr/>
        </p:nvPicPr>
        <p:blipFill>
          <a:blip r:embed="rId13"/>
          <a:srcRect/>
          <a:stretch>
            <a:fillRect/>
          </a:stretch>
        </p:blipFill>
        <p:spPr>
          <a:xfrm>
            <a:off x="7600950" y="5909723"/>
            <a:ext cx="2759773" cy="806553"/>
          </a:xfrm>
          <a:prstGeom prst="rect">
            <a:avLst/>
          </a:prstGeom>
        </p:spPr>
      </p:pic>
      <p:pic>
        <p:nvPicPr>
          <p:cNvPr id="30" name="Picture 30"/>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4230665">
            <a:off x="9784593" y="7056557"/>
            <a:ext cx="1810294" cy="720826"/>
          </a:xfrm>
          <a:prstGeom prst="rect">
            <a:avLst/>
          </a:prstGeom>
        </p:spPr>
      </p:pic>
      <p:grpSp>
        <p:nvGrpSpPr>
          <p:cNvPr id="31" name="Group 31"/>
          <p:cNvGrpSpPr/>
          <p:nvPr/>
        </p:nvGrpSpPr>
        <p:grpSpPr>
          <a:xfrm>
            <a:off x="9781180" y="8202177"/>
            <a:ext cx="960672" cy="960672"/>
            <a:chOff x="0" y="0"/>
            <a:chExt cx="1280896" cy="1280896"/>
          </a:xfrm>
        </p:grpSpPr>
        <p:grpSp>
          <p:nvGrpSpPr>
            <p:cNvPr id="32" name="Group 32"/>
            <p:cNvGrpSpPr/>
            <p:nvPr/>
          </p:nvGrpSpPr>
          <p:grpSpPr>
            <a:xfrm>
              <a:off x="0" y="0"/>
              <a:ext cx="1280896" cy="1280896"/>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3B14B"/>
              </a:solidFill>
              <a:ln>
                <a:noFill/>
              </a:ln>
            </p:spPr>
          </p:sp>
          <p:sp>
            <p:nvSpPr>
              <p:cNvPr id="34" name="TextBox 34"/>
              <p:cNvSpPr txBox="1"/>
              <p:nvPr/>
            </p:nvSpPr>
            <p:spPr>
              <a:xfrm>
                <a:off x="76200" y="28575"/>
                <a:ext cx="660400" cy="708025"/>
              </a:xfrm>
              <a:prstGeom prst="rect">
                <a:avLst/>
              </a:prstGeom>
            </p:spPr>
            <p:txBody>
              <a:bodyPr lIns="42442" tIns="42442" rIns="42442" bIns="42442" rtlCol="0" anchor="ctr"/>
              <a:lstStyle/>
              <a:p>
                <a:pPr algn="ctr">
                  <a:lnSpc>
                    <a:spcPts val="3685"/>
                  </a:lnSpc>
                </a:pPr>
                <a:endParaRPr/>
              </a:p>
            </p:txBody>
          </p:sp>
        </p:grpSp>
        <p:pic>
          <p:nvPicPr>
            <p:cNvPr id="35" name="Picture 35"/>
            <p:cNvPicPr>
              <a:picLocks noChangeAspect="1"/>
            </p:cNvPicPr>
            <p:nvPr/>
          </p:nvPicPr>
          <p:blipFill>
            <a:blip r:embed="rId6"/>
            <a:srcRect t="56113" b="27419"/>
            <a:stretch>
              <a:fillRect/>
            </a:stretch>
          </p:blipFill>
          <p:spPr>
            <a:xfrm>
              <a:off x="276883" y="371257"/>
              <a:ext cx="770424" cy="611384"/>
            </a:xfrm>
            <a:prstGeom prst="rect">
              <a:avLst/>
            </a:prstGeom>
          </p:spPr>
        </p:pic>
      </p:grpSp>
      <p:pic>
        <p:nvPicPr>
          <p:cNvPr id="36" name="Picture 36"/>
          <p:cNvPicPr>
            <a:picLocks noChangeAspect="1"/>
          </p:cNvPicPr>
          <p:nvPr/>
        </p:nvPicPr>
        <p:blipFill>
          <a:blip r:embed="rId16"/>
          <a:srcRect t="3034" b="3034"/>
          <a:stretch>
            <a:fillRect/>
          </a:stretch>
        </p:blipFill>
        <p:spPr>
          <a:xfrm>
            <a:off x="11088578" y="6898204"/>
            <a:ext cx="3359575" cy="717201"/>
          </a:xfrm>
          <a:prstGeom prst="rect">
            <a:avLst/>
          </a:prstGeom>
        </p:spPr>
      </p:pic>
      <p:pic>
        <p:nvPicPr>
          <p:cNvPr id="37" name="Picture 37"/>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4230665" flipH="1" flipV="1">
            <a:off x="8639740" y="7205730"/>
            <a:ext cx="1810294" cy="720826"/>
          </a:xfrm>
          <a:prstGeom prst="rect">
            <a:avLst/>
          </a:prstGeom>
        </p:spPr>
      </p:pic>
      <p:pic>
        <p:nvPicPr>
          <p:cNvPr id="38" name="Picture 38"/>
          <p:cNvPicPr>
            <a:picLocks noChangeAspect="1"/>
          </p:cNvPicPr>
          <p:nvPr/>
        </p:nvPicPr>
        <p:blipFill>
          <a:blip r:embed="rId19">
            <a:extLst>
              <a:ext uri="{BEBA8EAE-BF5A-486C-A8C5-ECC9F3942E4B}">
                <a14:imgProps xmlns:a14="http://schemas.microsoft.com/office/drawing/2010/main">
                  <a14:imgLayer r:embed="rId20">
                    <a14:imgEffect>
                      <a14:backgroundRemoval t="8621" b="86207" l="4118" r="94706">
                        <a14:foregroundMark x1="18824" y1="58621" x2="18824" y2="58621"/>
                        <a14:foregroundMark x1="8824" y1="27586" x2="8824" y2="27586"/>
                        <a14:foregroundMark x1="4118" y1="62069" x2="4118" y2="62069"/>
                        <a14:foregroundMark x1="40000" y1="55172" x2="40000" y2="55172"/>
                        <a14:foregroundMark x1="60588" y1="68966" x2="60588" y2="68966"/>
                        <a14:foregroundMark x1="66471" y1="60345" x2="66471" y2="60345"/>
                        <a14:foregroundMark x1="69412" y1="58621" x2="69412" y2="58621"/>
                        <a14:foregroundMark x1="81765" y1="65517" x2="81765" y2="65517"/>
                        <a14:foregroundMark x1="88824" y1="58621" x2="88824" y2="58621"/>
                        <a14:foregroundMark x1="94706" y1="29310" x2="94706" y2="29310"/>
                      </a14:backgroundRemoval>
                    </a14:imgEffect>
                  </a14:imgLayer>
                </a14:imgProps>
              </a:ext>
            </a:extLst>
          </a:blip>
          <a:srcRect/>
          <a:stretch>
            <a:fillRect/>
          </a:stretch>
        </p:blipFill>
        <p:spPr>
          <a:xfrm rot="-2153406">
            <a:off x="7829222" y="7250452"/>
            <a:ext cx="1349865" cy="457392"/>
          </a:xfrm>
          <a:prstGeom prst="rect">
            <a:avLst/>
          </a:prstGeom>
        </p:spPr>
      </p:pic>
      <p:sp>
        <p:nvSpPr>
          <p:cNvPr id="39" name="TextBox 39"/>
          <p:cNvSpPr txBox="1"/>
          <p:nvPr/>
        </p:nvSpPr>
        <p:spPr>
          <a:xfrm>
            <a:off x="7463422" y="2398955"/>
            <a:ext cx="2081465" cy="588361"/>
          </a:xfrm>
          <a:prstGeom prst="rect">
            <a:avLst/>
          </a:prstGeom>
        </p:spPr>
        <p:txBody>
          <a:bodyPr lIns="0" tIns="0" rIns="0" bIns="0" rtlCol="0" anchor="t">
            <a:spAutoFit/>
          </a:bodyPr>
          <a:lstStyle/>
          <a:p>
            <a:pPr algn="ctr">
              <a:lnSpc>
                <a:spcPts val="4210"/>
              </a:lnSpc>
            </a:pPr>
            <a:r>
              <a:rPr lang="en-US" sz="4678" dirty="0">
                <a:solidFill>
                  <a:srgbClr val="FFFAEF"/>
                </a:solidFill>
                <a:latin typeface="CS Gordon Serif"/>
              </a:rPr>
              <a:t>INIT:</a:t>
            </a:r>
          </a:p>
        </p:txBody>
      </p:sp>
    </p:spTree>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0" presetClass="entr" presetSubtype="0"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0" presetClass="entr" presetSubtype="0" decel="10000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3"/>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22" presetClass="entr" presetSubtype="8"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2" presetClass="entr" presetSubtype="8"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barn(outHorizontal)">
                                      <p:cBhvr>
                                        <p:cTn id="38" dur="500"/>
                                        <p:tgtEl>
                                          <p:spTgt spid="39"/>
                                        </p:tgtEl>
                                      </p:cBhvr>
                                    </p:animEffect>
                                  </p:childTnLst>
                                </p:cTn>
                              </p:par>
                              <p:par>
                                <p:cTn id="39" presetID="16" presetClass="entr" presetSubtype="42"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outHorizontal)">
                                      <p:cBhvr>
                                        <p:cTn id="41" dur="500"/>
                                        <p:tgtEl>
                                          <p:spTgt spid="11"/>
                                        </p:tgtEl>
                                      </p:cBhvr>
                                    </p:animEffect>
                                  </p:childTnLst>
                                </p:cTn>
                              </p:par>
                              <p:par>
                                <p:cTn id="42" presetID="16" presetClass="entr" presetSubtype="42"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arn(outHorizontal)">
                                      <p:cBhvr>
                                        <p:cTn id="44" dur="500"/>
                                        <p:tgtEl>
                                          <p:spTgt spid="20"/>
                                        </p:tgtEl>
                                      </p:cBhvr>
                                    </p:animEffect>
                                  </p:childTnLst>
                                </p:cTn>
                              </p:par>
                              <p:par>
                                <p:cTn id="45" presetID="16" presetClass="entr" presetSubtype="42"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outHorizontal)">
                                      <p:cBhvr>
                                        <p:cTn id="47" dur="500"/>
                                        <p:tgtEl>
                                          <p:spTgt spid="18"/>
                                        </p:tgtEl>
                                      </p:cBhvr>
                                    </p:animEffect>
                                  </p:childTnLst>
                                </p:cTn>
                              </p:par>
                              <p:par>
                                <p:cTn id="48" presetID="16" presetClass="entr" presetSubtype="42"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arn(outHorizontal)">
                                      <p:cBhvr>
                                        <p:cTn id="50" dur="500"/>
                                        <p:tgtEl>
                                          <p:spTgt spid="16"/>
                                        </p:tgtEl>
                                      </p:cBhvr>
                                    </p:animEffect>
                                  </p:childTnLst>
                                </p:cTn>
                              </p:par>
                              <p:par>
                                <p:cTn id="51" presetID="16" presetClass="entr" presetSubtype="42"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barn(outHorizontal)">
                                      <p:cBhvr>
                                        <p:cTn id="53" dur="500"/>
                                        <p:tgtEl>
                                          <p:spTgt spid="17"/>
                                        </p:tgtEl>
                                      </p:cBhvr>
                                    </p:animEffect>
                                  </p:childTnLst>
                                </p:cTn>
                              </p:par>
                              <p:par>
                                <p:cTn id="54" presetID="16" presetClass="entr" presetSubtype="42"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outHorizontal)">
                                      <p:cBhvr>
                                        <p:cTn id="56" dur="500"/>
                                        <p:tgtEl>
                                          <p:spTgt spid="19"/>
                                        </p:tgtEl>
                                      </p:cBhvr>
                                    </p:animEffect>
                                  </p:childTnLst>
                                </p:cTn>
                              </p:par>
                              <p:par>
                                <p:cTn id="57" presetID="16" presetClass="entr" presetSubtype="42"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outHorizontal)">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heel(1)">
                                      <p:cBhvr>
                                        <p:cTn id="64" dur="1500"/>
                                        <p:tgtEl>
                                          <p:spTgt spid="23"/>
                                        </p:tgtEl>
                                      </p:cBhvr>
                                    </p:animEffect>
                                  </p:childTnLst>
                                </p:cTn>
                              </p:par>
                              <p:par>
                                <p:cTn id="65" presetID="22" presetClass="entr" presetSubtype="4"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down)">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circle(in)">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p:cTn id="82" dur="1000" fill="hold"/>
                                        <p:tgtEl>
                                          <p:spTgt spid="30"/>
                                        </p:tgtEl>
                                        <p:attrNameLst>
                                          <p:attrName>ppt_w</p:attrName>
                                        </p:attrNameLst>
                                      </p:cBhvr>
                                      <p:tavLst>
                                        <p:tav tm="0">
                                          <p:val>
                                            <p:fltVal val="0"/>
                                          </p:val>
                                        </p:tav>
                                        <p:tav tm="100000">
                                          <p:val>
                                            <p:strVal val="#ppt_w"/>
                                          </p:val>
                                        </p:tav>
                                      </p:tavLst>
                                    </p:anim>
                                    <p:anim calcmode="lin" valueType="num">
                                      <p:cBhvr>
                                        <p:cTn id="83" dur="1000" fill="hold"/>
                                        <p:tgtEl>
                                          <p:spTgt spid="30"/>
                                        </p:tgtEl>
                                        <p:attrNameLst>
                                          <p:attrName>ppt_h</p:attrName>
                                        </p:attrNameLst>
                                      </p:cBhvr>
                                      <p:tavLst>
                                        <p:tav tm="0">
                                          <p:val>
                                            <p:fltVal val="0"/>
                                          </p:val>
                                        </p:tav>
                                        <p:tav tm="100000">
                                          <p:val>
                                            <p:strVal val="#ppt_h"/>
                                          </p:val>
                                        </p:tav>
                                      </p:tavLst>
                                    </p:anim>
                                    <p:anim calcmode="lin" valueType="num">
                                      <p:cBhvr>
                                        <p:cTn id="84" dur="1000" fill="hold"/>
                                        <p:tgtEl>
                                          <p:spTgt spid="30"/>
                                        </p:tgtEl>
                                        <p:attrNameLst>
                                          <p:attrName>style.rotation</p:attrName>
                                        </p:attrNameLst>
                                      </p:cBhvr>
                                      <p:tavLst>
                                        <p:tav tm="0">
                                          <p:val>
                                            <p:fltVal val="90"/>
                                          </p:val>
                                        </p:tav>
                                        <p:tav tm="100000">
                                          <p:val>
                                            <p:fltVal val="0"/>
                                          </p:val>
                                        </p:tav>
                                      </p:tavLst>
                                    </p:anim>
                                    <p:animEffect transition="in" filter="fade">
                                      <p:cBhvr>
                                        <p:cTn id="85" dur="1000"/>
                                        <p:tgtEl>
                                          <p:spTgt spid="30"/>
                                        </p:tgtEl>
                                      </p:cBhvr>
                                    </p:animEffect>
                                  </p:childTnLst>
                                </p:cTn>
                              </p:par>
                              <p:par>
                                <p:cTn id="86" presetID="31" presetClass="entr" presetSubtype="0" fill="hold"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p:cTn id="88" dur="1000" fill="hold"/>
                                        <p:tgtEl>
                                          <p:spTgt spid="31"/>
                                        </p:tgtEl>
                                        <p:attrNameLst>
                                          <p:attrName>ppt_w</p:attrName>
                                        </p:attrNameLst>
                                      </p:cBhvr>
                                      <p:tavLst>
                                        <p:tav tm="0">
                                          <p:val>
                                            <p:fltVal val="0"/>
                                          </p:val>
                                        </p:tav>
                                        <p:tav tm="100000">
                                          <p:val>
                                            <p:strVal val="#ppt_w"/>
                                          </p:val>
                                        </p:tav>
                                      </p:tavLst>
                                    </p:anim>
                                    <p:anim calcmode="lin" valueType="num">
                                      <p:cBhvr>
                                        <p:cTn id="89" dur="1000" fill="hold"/>
                                        <p:tgtEl>
                                          <p:spTgt spid="31"/>
                                        </p:tgtEl>
                                        <p:attrNameLst>
                                          <p:attrName>ppt_h</p:attrName>
                                        </p:attrNameLst>
                                      </p:cBhvr>
                                      <p:tavLst>
                                        <p:tav tm="0">
                                          <p:val>
                                            <p:fltVal val="0"/>
                                          </p:val>
                                        </p:tav>
                                        <p:tav tm="100000">
                                          <p:val>
                                            <p:strVal val="#ppt_h"/>
                                          </p:val>
                                        </p:tav>
                                      </p:tavLst>
                                    </p:anim>
                                    <p:anim calcmode="lin" valueType="num">
                                      <p:cBhvr>
                                        <p:cTn id="90" dur="1000" fill="hold"/>
                                        <p:tgtEl>
                                          <p:spTgt spid="31"/>
                                        </p:tgtEl>
                                        <p:attrNameLst>
                                          <p:attrName>style.rotation</p:attrName>
                                        </p:attrNameLst>
                                      </p:cBhvr>
                                      <p:tavLst>
                                        <p:tav tm="0">
                                          <p:val>
                                            <p:fltVal val="90"/>
                                          </p:val>
                                        </p:tav>
                                        <p:tav tm="100000">
                                          <p:val>
                                            <p:fltVal val="0"/>
                                          </p:val>
                                        </p:tav>
                                      </p:tavLst>
                                    </p:anim>
                                    <p:animEffect transition="in" filter="fade">
                                      <p:cBhvr>
                                        <p:cTn id="91" dur="1000"/>
                                        <p:tgtEl>
                                          <p:spTgt spid="31"/>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ntr" presetSubtype="21" fill="hold" nodeType="click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barn(inVertical)">
                                      <p:cBhvr>
                                        <p:cTn id="96" dur="500"/>
                                        <p:tgtEl>
                                          <p:spTgt spid="36"/>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barn(inVertical)">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6" presetClass="entr" presetSubtype="16" fill="hold"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circle(in)">
                                      <p:cBhvr>
                                        <p:cTn id="10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2041">
            <a:off x="2653508" y="-1741711"/>
            <a:ext cx="12936810" cy="13527083"/>
          </a:xfrm>
          <a:prstGeom prst="rect">
            <a:avLst/>
          </a:prstGeom>
        </p:spPr>
      </p:pic>
      <p:pic>
        <p:nvPicPr>
          <p:cNvPr id="3" name="Picture 3"/>
          <p:cNvPicPr>
            <a:picLocks noChangeAspect="1"/>
          </p:cNvPicPr>
          <p:nvPr/>
        </p:nvPicPr>
        <p:blipFill>
          <a:blip r:embed="rId4"/>
          <a:srcRect/>
          <a:stretch>
            <a:fillRect/>
          </a:stretch>
        </p:blipFill>
        <p:spPr>
          <a:xfrm flipV="1">
            <a:off x="-5930877" y="-508504"/>
            <a:ext cx="27069000" cy="7680829"/>
          </a:xfrm>
          <a:prstGeom prst="rect">
            <a:avLst/>
          </a:prstGeom>
        </p:spPr>
      </p:pic>
      <p:grpSp>
        <p:nvGrpSpPr>
          <p:cNvPr id="4" name="Group 4"/>
          <p:cNvGrpSpPr/>
          <p:nvPr/>
        </p:nvGrpSpPr>
        <p:grpSpPr>
          <a:xfrm>
            <a:off x="6440125" y="3331911"/>
            <a:ext cx="5521311" cy="1183567"/>
            <a:chOff x="0" y="0"/>
            <a:chExt cx="1454172" cy="311721"/>
          </a:xfrm>
        </p:grpSpPr>
        <p:sp>
          <p:nvSpPr>
            <p:cNvPr id="5" name="Freeform 5"/>
            <p:cNvSpPr/>
            <p:nvPr/>
          </p:nvSpPr>
          <p:spPr>
            <a:xfrm>
              <a:off x="0" y="0"/>
              <a:ext cx="1454172" cy="311721"/>
            </a:xfrm>
            <a:custGeom>
              <a:avLst/>
              <a:gdLst/>
              <a:ahLst/>
              <a:cxnLst/>
              <a:rect l="l" t="t" r="r" b="b"/>
              <a:pathLst>
                <a:path w="1454172" h="311721">
                  <a:moveTo>
                    <a:pt x="71512" y="0"/>
                  </a:moveTo>
                  <a:lnTo>
                    <a:pt x="1382661" y="0"/>
                  </a:lnTo>
                  <a:cubicBezTo>
                    <a:pt x="1422156" y="0"/>
                    <a:pt x="1454172" y="32017"/>
                    <a:pt x="1454172" y="71512"/>
                  </a:cubicBezTo>
                  <a:lnTo>
                    <a:pt x="1454172" y="240210"/>
                  </a:lnTo>
                  <a:cubicBezTo>
                    <a:pt x="1454172" y="259176"/>
                    <a:pt x="1446638" y="277365"/>
                    <a:pt x="1433227" y="290776"/>
                  </a:cubicBezTo>
                  <a:cubicBezTo>
                    <a:pt x="1419816" y="304187"/>
                    <a:pt x="1401627" y="311721"/>
                    <a:pt x="1382661" y="311721"/>
                  </a:cubicBezTo>
                  <a:lnTo>
                    <a:pt x="71512" y="311721"/>
                  </a:lnTo>
                  <a:cubicBezTo>
                    <a:pt x="32017" y="311721"/>
                    <a:pt x="0" y="279704"/>
                    <a:pt x="0" y="240210"/>
                  </a:cubicBezTo>
                  <a:lnTo>
                    <a:pt x="0" y="71512"/>
                  </a:lnTo>
                  <a:cubicBezTo>
                    <a:pt x="0" y="32017"/>
                    <a:pt x="32017" y="0"/>
                    <a:pt x="71512"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526509"/>
            <a:ext cx="15465823" cy="2509405"/>
          </a:xfrm>
          <a:prstGeom prst="rect">
            <a:avLst/>
          </a:prstGeom>
        </p:spPr>
        <p:txBody>
          <a:bodyPr lIns="0" tIns="0" rIns="0" bIns="0" rtlCol="0" anchor="t">
            <a:spAutoFit/>
          </a:bodyPr>
          <a:lstStyle/>
          <a:p>
            <a:pPr>
              <a:lnSpc>
                <a:spcPts val="6693"/>
              </a:lnSpc>
            </a:pPr>
            <a:r>
              <a:rPr lang="en-US" sz="4781" dirty="0">
                <a:solidFill>
                  <a:srgbClr val="FFFFFF"/>
                </a:solidFill>
                <a:latin typeface="Muli Black"/>
              </a:rPr>
              <a:t>IV. </a:t>
            </a:r>
            <a:r>
              <a:rPr lang="vi-VN" sz="4781" dirty="0">
                <a:solidFill>
                  <a:srgbClr val="FFFFFF"/>
                </a:solidFill>
                <a:latin typeface="Muli Black"/>
              </a:rPr>
              <a:t>Ứng dụng của học tăng cường </a:t>
            </a:r>
            <a:r>
              <a:rPr lang="en-US" sz="4781" dirty="0" err="1">
                <a:solidFill>
                  <a:srgbClr val="FFFFFF"/>
                </a:solidFill>
                <a:latin typeface="Muli Black"/>
              </a:rPr>
              <a:t>trong</a:t>
            </a:r>
            <a:r>
              <a:rPr lang="en-US" sz="4781" dirty="0">
                <a:solidFill>
                  <a:srgbClr val="FFFFFF"/>
                </a:solidFill>
                <a:latin typeface="Muli Black"/>
              </a:rPr>
              <a:t> </a:t>
            </a:r>
            <a:r>
              <a:rPr lang="en-US" sz="4781" dirty="0" err="1">
                <a:solidFill>
                  <a:srgbClr val="FFFFFF"/>
                </a:solidFill>
                <a:latin typeface="Muli Black"/>
              </a:rPr>
              <a:t>lĩnh</a:t>
            </a:r>
            <a:r>
              <a:rPr lang="en-US" sz="4781" dirty="0">
                <a:solidFill>
                  <a:srgbClr val="FFFFFF"/>
                </a:solidFill>
                <a:latin typeface="Muli Black"/>
              </a:rPr>
              <a:t> </a:t>
            </a:r>
            <a:r>
              <a:rPr lang="en-US" sz="4781" dirty="0" err="1">
                <a:solidFill>
                  <a:srgbClr val="FFFFFF"/>
                </a:solidFill>
                <a:latin typeface="Muli Black"/>
              </a:rPr>
              <a:t>vực</a:t>
            </a:r>
            <a:r>
              <a:rPr lang="en-US" sz="4781" dirty="0">
                <a:solidFill>
                  <a:srgbClr val="FFFFFF"/>
                </a:solidFill>
                <a:latin typeface="Muli Black"/>
              </a:rPr>
              <a:t> </a:t>
            </a:r>
            <a:r>
              <a:rPr lang="en-US" sz="4781" dirty="0" err="1">
                <a:solidFill>
                  <a:srgbClr val="FFFFFF"/>
                </a:solidFill>
                <a:latin typeface="Muli Black"/>
              </a:rPr>
              <a:t>cụ</a:t>
            </a:r>
            <a:r>
              <a:rPr lang="en-US" sz="4781" dirty="0">
                <a:solidFill>
                  <a:srgbClr val="FFFFFF"/>
                </a:solidFill>
                <a:latin typeface="Muli Black"/>
              </a:rPr>
              <a:t> </a:t>
            </a:r>
            <a:r>
              <a:rPr lang="en-US" sz="4781" dirty="0" err="1">
                <a:solidFill>
                  <a:srgbClr val="FFFFFF"/>
                </a:solidFill>
                <a:latin typeface="Muli Black"/>
              </a:rPr>
              <a:t>thể</a:t>
            </a:r>
            <a:r>
              <a:rPr lang="en-US" sz="4781" dirty="0">
                <a:solidFill>
                  <a:srgbClr val="FFFFFF"/>
                </a:solidFill>
                <a:latin typeface="Muli Black"/>
              </a:rPr>
              <a:t>, </a:t>
            </a:r>
            <a:r>
              <a:rPr lang="en-US" sz="4781" dirty="0" err="1">
                <a:solidFill>
                  <a:srgbClr val="FFFFFF"/>
                </a:solidFill>
                <a:latin typeface="Muli Black"/>
              </a:rPr>
              <a:t>ưu</a:t>
            </a:r>
            <a:r>
              <a:rPr lang="en-US" sz="4781" dirty="0">
                <a:solidFill>
                  <a:srgbClr val="FFFFFF"/>
                </a:solidFill>
                <a:latin typeface="Muli Black"/>
              </a:rPr>
              <a:t> </a:t>
            </a:r>
            <a:r>
              <a:rPr lang="en-US" sz="4781" dirty="0" err="1">
                <a:solidFill>
                  <a:srgbClr val="FFFFFF"/>
                </a:solidFill>
                <a:latin typeface="Muli Black"/>
              </a:rPr>
              <a:t>và</a:t>
            </a:r>
            <a:r>
              <a:rPr lang="en-US" sz="4781" dirty="0">
                <a:solidFill>
                  <a:srgbClr val="FFFFFF"/>
                </a:solidFill>
                <a:latin typeface="Muli Black"/>
              </a:rPr>
              <a:t> </a:t>
            </a:r>
            <a:r>
              <a:rPr lang="en-US" sz="4781" dirty="0" err="1">
                <a:solidFill>
                  <a:srgbClr val="FFFFFF"/>
                </a:solidFill>
                <a:latin typeface="Muli Black"/>
              </a:rPr>
              <a:t>nhược</a:t>
            </a:r>
            <a:r>
              <a:rPr lang="en-US" sz="4781" dirty="0">
                <a:solidFill>
                  <a:srgbClr val="FFFFFF"/>
                </a:solidFill>
                <a:latin typeface="Muli Black"/>
              </a:rPr>
              <a:t> </a:t>
            </a:r>
            <a:r>
              <a:rPr lang="en-US" sz="4781" dirty="0" err="1">
                <a:solidFill>
                  <a:srgbClr val="FFFFFF"/>
                </a:solidFill>
                <a:latin typeface="Muli Black"/>
              </a:rPr>
              <a:t>điểm</a:t>
            </a:r>
            <a:endParaRPr lang="en-US" sz="4781" dirty="0">
              <a:solidFill>
                <a:srgbClr val="FFFFFF"/>
              </a:solidFill>
              <a:latin typeface="Muli Black"/>
            </a:endParaRPr>
          </a:p>
          <a:p>
            <a:pPr>
              <a:lnSpc>
                <a:spcPts val="6693"/>
              </a:lnSpc>
              <a:spcBef>
                <a:spcPct val="0"/>
              </a:spcBef>
            </a:pPr>
            <a:endParaRPr lang="en-US" sz="4781" dirty="0">
              <a:solidFill>
                <a:srgbClr val="FFFFFF"/>
              </a:solidFill>
              <a:latin typeface="Muli Black"/>
            </a:endParaRPr>
          </a:p>
        </p:txBody>
      </p:sp>
      <p:sp>
        <p:nvSpPr>
          <p:cNvPr id="8" name="TextBox 8"/>
          <p:cNvSpPr txBox="1"/>
          <p:nvPr/>
        </p:nvSpPr>
        <p:spPr>
          <a:xfrm>
            <a:off x="7911469" y="3687791"/>
            <a:ext cx="2465062" cy="436530"/>
          </a:xfrm>
          <a:prstGeom prst="rect">
            <a:avLst/>
          </a:prstGeom>
        </p:spPr>
        <p:txBody>
          <a:bodyPr wrap="square" lIns="0" tIns="0" rIns="0" bIns="0" rtlCol="0" anchor="t">
            <a:spAutoFit/>
          </a:bodyPr>
          <a:lstStyle/>
          <a:p>
            <a:pPr marL="284195" lvl="1">
              <a:lnSpc>
                <a:spcPts val="3685"/>
              </a:lnSpc>
              <a:spcBef>
                <a:spcPct val="0"/>
              </a:spcBef>
            </a:pPr>
            <a:r>
              <a:rPr lang="en-US" sz="2632" dirty="0">
                <a:solidFill>
                  <a:srgbClr val="290B66"/>
                </a:solidFill>
                <a:latin typeface="Muli Black"/>
              </a:rPr>
              <a:t>1. </a:t>
            </a:r>
            <a:r>
              <a:rPr lang="en-US" sz="2632" dirty="0" err="1">
                <a:solidFill>
                  <a:srgbClr val="290B66"/>
                </a:solidFill>
                <a:latin typeface="Muli Black"/>
              </a:rPr>
              <a:t>Ứng</a:t>
            </a:r>
            <a:r>
              <a:rPr lang="en-US" sz="2632" dirty="0">
                <a:solidFill>
                  <a:srgbClr val="290B66"/>
                </a:solidFill>
                <a:latin typeface="Muli Black"/>
              </a:rPr>
              <a:t> </a:t>
            </a:r>
            <a:r>
              <a:rPr lang="en-US" sz="2632" dirty="0" err="1">
                <a:solidFill>
                  <a:srgbClr val="290B66"/>
                </a:solidFill>
                <a:latin typeface="Muli Black"/>
              </a:rPr>
              <a:t>dụng</a:t>
            </a:r>
            <a:endParaRPr lang="en-US" sz="2632" dirty="0">
              <a:solidFill>
                <a:srgbClr val="290B66"/>
              </a:solidFill>
              <a:latin typeface="Muli Black"/>
            </a:endParaRPr>
          </a:p>
        </p:txBody>
      </p:sp>
      <p:grpSp>
        <p:nvGrpSpPr>
          <p:cNvPr id="9" name="Group 9"/>
          <p:cNvGrpSpPr/>
          <p:nvPr/>
        </p:nvGrpSpPr>
        <p:grpSpPr>
          <a:xfrm>
            <a:off x="4806581" y="5988758"/>
            <a:ext cx="8788400" cy="1183567"/>
            <a:chOff x="0" y="0"/>
            <a:chExt cx="2314640" cy="311721"/>
          </a:xfrm>
        </p:grpSpPr>
        <p:sp>
          <p:nvSpPr>
            <p:cNvPr id="10" name="Freeform 10"/>
            <p:cNvSpPr/>
            <p:nvPr/>
          </p:nvSpPr>
          <p:spPr>
            <a:xfrm>
              <a:off x="0" y="0"/>
              <a:ext cx="2314640" cy="311721"/>
            </a:xfrm>
            <a:custGeom>
              <a:avLst/>
              <a:gdLst/>
              <a:ahLst/>
              <a:cxnLst/>
              <a:rect l="l" t="t" r="r" b="b"/>
              <a:pathLst>
                <a:path w="2314640" h="311721">
                  <a:moveTo>
                    <a:pt x="44927" y="0"/>
                  </a:moveTo>
                  <a:lnTo>
                    <a:pt x="2269713" y="0"/>
                  </a:lnTo>
                  <a:cubicBezTo>
                    <a:pt x="2294526" y="0"/>
                    <a:pt x="2314640" y="20115"/>
                    <a:pt x="2314640" y="44927"/>
                  </a:cubicBezTo>
                  <a:lnTo>
                    <a:pt x="2314640" y="266794"/>
                  </a:lnTo>
                  <a:cubicBezTo>
                    <a:pt x="2314640" y="278710"/>
                    <a:pt x="2309907" y="290137"/>
                    <a:pt x="2301482" y="298562"/>
                  </a:cubicBezTo>
                  <a:cubicBezTo>
                    <a:pt x="2293056" y="306988"/>
                    <a:pt x="2281629" y="311721"/>
                    <a:pt x="2269713" y="311721"/>
                  </a:cubicBezTo>
                  <a:lnTo>
                    <a:pt x="44927" y="311721"/>
                  </a:lnTo>
                  <a:cubicBezTo>
                    <a:pt x="20115" y="311721"/>
                    <a:pt x="0" y="291607"/>
                    <a:pt x="0" y="266794"/>
                  </a:cubicBezTo>
                  <a:lnTo>
                    <a:pt x="0" y="44927"/>
                  </a:lnTo>
                  <a:cubicBezTo>
                    <a:pt x="0" y="20115"/>
                    <a:pt x="20115" y="0"/>
                    <a:pt x="44927"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5433994" y="6334171"/>
            <a:ext cx="7705023" cy="445116"/>
          </a:xfrm>
          <a:prstGeom prst="rect">
            <a:avLst/>
          </a:prstGeom>
        </p:spPr>
        <p:txBody>
          <a:bodyPr lIns="0" tIns="0" rIns="0" bIns="0" rtlCol="0" anchor="t">
            <a:spAutoFit/>
          </a:bodyPr>
          <a:lstStyle/>
          <a:p>
            <a:pPr>
              <a:lnSpc>
                <a:spcPts val="3685"/>
              </a:lnSpc>
              <a:spcBef>
                <a:spcPct val="0"/>
              </a:spcBef>
            </a:pPr>
            <a:r>
              <a:rPr lang="en-US" sz="2632" dirty="0">
                <a:solidFill>
                  <a:srgbClr val="290B66"/>
                </a:solidFill>
                <a:latin typeface="Muli Black"/>
              </a:rPr>
              <a:t>2. </a:t>
            </a:r>
            <a:r>
              <a:rPr lang="en-US" sz="2632" dirty="0" err="1">
                <a:solidFill>
                  <a:srgbClr val="290B66"/>
                </a:solidFill>
                <a:latin typeface="Muli Black"/>
              </a:rPr>
              <a:t>Ưu</a:t>
            </a:r>
            <a:r>
              <a:rPr lang="en-US" sz="2632" dirty="0">
                <a:solidFill>
                  <a:srgbClr val="290B66"/>
                </a:solidFill>
                <a:latin typeface="Muli Black"/>
              </a:rPr>
              <a:t> </a:t>
            </a:r>
            <a:r>
              <a:rPr lang="en-US" sz="2632" dirty="0" err="1">
                <a:solidFill>
                  <a:srgbClr val="290B66"/>
                </a:solidFill>
                <a:latin typeface="Muli Black"/>
              </a:rPr>
              <a:t>điểm</a:t>
            </a:r>
            <a:r>
              <a:rPr lang="en-US" sz="2632" dirty="0">
                <a:solidFill>
                  <a:srgbClr val="290B66"/>
                </a:solidFill>
                <a:latin typeface="Muli Black"/>
              </a:rPr>
              <a:t> </a:t>
            </a:r>
            <a:r>
              <a:rPr lang="en-US" sz="2632" dirty="0" err="1">
                <a:solidFill>
                  <a:srgbClr val="290B66"/>
                </a:solidFill>
                <a:latin typeface="Muli Black"/>
              </a:rPr>
              <a:t>và</a:t>
            </a:r>
            <a:r>
              <a:rPr lang="en-US" sz="2632" dirty="0">
                <a:solidFill>
                  <a:srgbClr val="290B66"/>
                </a:solidFill>
                <a:latin typeface="Muli Black"/>
              </a:rPr>
              <a:t> </a:t>
            </a:r>
            <a:r>
              <a:rPr lang="en-US" sz="2632" dirty="0" err="1">
                <a:solidFill>
                  <a:srgbClr val="290B66"/>
                </a:solidFill>
                <a:latin typeface="Muli Black"/>
              </a:rPr>
              <a:t>nhược</a:t>
            </a:r>
            <a:r>
              <a:rPr lang="en-US" sz="2632" dirty="0">
                <a:solidFill>
                  <a:srgbClr val="290B66"/>
                </a:solidFill>
                <a:latin typeface="Muli Black"/>
              </a:rPr>
              <a:t> </a:t>
            </a:r>
            <a:r>
              <a:rPr lang="en-US" sz="2632" dirty="0" err="1">
                <a:solidFill>
                  <a:srgbClr val="290B66"/>
                </a:solidFill>
                <a:latin typeface="Muli Black"/>
              </a:rPr>
              <a:t>điểm</a:t>
            </a:r>
            <a:r>
              <a:rPr lang="en-US" sz="2632" dirty="0">
                <a:solidFill>
                  <a:srgbClr val="290B66"/>
                </a:solidFill>
                <a:latin typeface="Muli Black"/>
              </a:rPr>
              <a:t> </a:t>
            </a:r>
            <a:r>
              <a:rPr lang="en-US" sz="2632" dirty="0" err="1">
                <a:solidFill>
                  <a:srgbClr val="290B66"/>
                </a:solidFill>
                <a:latin typeface="Muli Black"/>
              </a:rPr>
              <a:t>của</a:t>
            </a:r>
            <a:r>
              <a:rPr lang="en-US" sz="2632" dirty="0">
                <a:solidFill>
                  <a:srgbClr val="290B66"/>
                </a:solidFill>
                <a:latin typeface="Muli Black"/>
              </a:rPr>
              <a:t> </a:t>
            </a:r>
            <a:r>
              <a:rPr lang="en-US" sz="2632" dirty="0" err="1">
                <a:solidFill>
                  <a:srgbClr val="290B66"/>
                </a:solidFill>
                <a:latin typeface="Muli Black"/>
              </a:rPr>
              <a:t>học</a:t>
            </a:r>
            <a:r>
              <a:rPr lang="en-US" sz="2632" dirty="0">
                <a:solidFill>
                  <a:srgbClr val="290B66"/>
                </a:solidFill>
                <a:latin typeface="Muli Black"/>
              </a:rPr>
              <a:t> </a:t>
            </a:r>
            <a:r>
              <a:rPr lang="en-US" sz="2632" dirty="0" err="1">
                <a:solidFill>
                  <a:srgbClr val="290B66"/>
                </a:solidFill>
                <a:latin typeface="Muli Black"/>
              </a:rPr>
              <a:t>tăng</a:t>
            </a:r>
            <a:r>
              <a:rPr lang="en-US" sz="2632" dirty="0">
                <a:solidFill>
                  <a:srgbClr val="290B66"/>
                </a:solidFill>
                <a:latin typeface="Muli Black"/>
              </a:rPr>
              <a:t> </a:t>
            </a:r>
            <a:r>
              <a:rPr lang="en-US" sz="2632" dirty="0" err="1">
                <a:solidFill>
                  <a:srgbClr val="290B66"/>
                </a:solidFill>
                <a:latin typeface="Muli Black"/>
              </a:rPr>
              <a:t>cường</a:t>
            </a:r>
            <a:endParaRPr lang="en-US" sz="2632" dirty="0">
              <a:solidFill>
                <a:srgbClr val="290B66"/>
              </a:solidFill>
              <a:latin typeface="Muli Black"/>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TextBox 3"/>
          <p:cNvSpPr txBox="1"/>
          <p:nvPr/>
        </p:nvSpPr>
        <p:spPr>
          <a:xfrm>
            <a:off x="1028700" y="2249725"/>
            <a:ext cx="13409166" cy="5273779"/>
          </a:xfrm>
          <a:prstGeom prst="rect">
            <a:avLst/>
          </a:prstGeom>
        </p:spPr>
        <p:txBody>
          <a:bodyPr lIns="0" tIns="0" rIns="0" bIns="0" rtlCol="0" anchor="t">
            <a:spAutoFit/>
          </a:bodyPr>
          <a:lstStyle/>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Quản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lý</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xe</a:t>
            </a:r>
            <a:r>
              <a:rPr lang="en-US" sz="3726" dirty="0">
                <a:solidFill>
                  <a:srgbClr val="FFFFFF"/>
                </a:solidFill>
                <a:latin typeface="Arial" panose="020B0604020202020204" pitchFamily="34" charset="0"/>
                <a:cs typeface="Arial" panose="020B0604020202020204" pitchFamily="34" charset="0"/>
              </a:rPr>
              <a:t> ô </a:t>
            </a:r>
            <a:r>
              <a:rPr lang="en-US" sz="3726" dirty="0" err="1">
                <a:solidFill>
                  <a:srgbClr val="FFFFFF"/>
                </a:solidFill>
                <a:latin typeface="Arial" panose="020B0604020202020204" pitchFamily="34" charset="0"/>
                <a:cs typeface="Arial" panose="020B0604020202020204" pitchFamily="34" charset="0"/>
              </a:rPr>
              <a:t>tô</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tự</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lái</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Giải</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quyết</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vấn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đề</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tiêu</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thụ</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năng</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lượng</a:t>
            </a:r>
            <a:r>
              <a:rPr lang="en-US" sz="3726" dirty="0">
                <a:solidFill>
                  <a:srgbClr val="FFFFFF"/>
                </a:solidFill>
                <a:latin typeface="Arial" panose="020B0604020202020204" pitchFamily="34" charset="0"/>
                <a:cs typeface="Arial" panose="020B0604020202020204" pitchFamily="34" charset="0"/>
              </a:rPr>
              <a:t> </a:t>
            </a: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Điều</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khiển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tín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hiệu</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giao</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thông</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Chăm</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sóc</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sức</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khỏe</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Phát</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triển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người</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máy</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-Khoa </a:t>
            </a:r>
            <a:r>
              <a:rPr lang="en-US" sz="3726" dirty="0" err="1">
                <a:solidFill>
                  <a:srgbClr val="FFFFFF"/>
                </a:solidFill>
                <a:latin typeface="Arial" panose="020B0604020202020204" pitchFamily="34" charset="0"/>
                <a:cs typeface="Arial" panose="020B0604020202020204" pitchFamily="34" charset="0"/>
              </a:rPr>
              <a:t>học</a:t>
            </a:r>
            <a:endParaRPr lang="en-US" sz="3726" dirty="0">
              <a:solidFill>
                <a:srgbClr val="FFFFFF"/>
              </a:solidFill>
              <a:latin typeface="Arial" panose="020B0604020202020204" pitchFamily="34" charset="0"/>
              <a:cs typeface="Arial" panose="020B0604020202020204" pitchFamily="34" charset="0"/>
            </a:endParaRPr>
          </a:p>
          <a:p>
            <a:pPr>
              <a:lnSpc>
                <a:spcPts val="5217"/>
              </a:lnSpc>
            </a:pPr>
            <a:r>
              <a:rPr lang="en-US" sz="3726" dirty="0">
                <a:solidFill>
                  <a:srgbClr val="FFFFFF"/>
                </a:solidFill>
                <a:latin typeface="Arial" panose="020B0604020202020204" pitchFamily="34" charset="0"/>
                <a:cs typeface="Arial" panose="020B0604020202020204" pitchFamily="34" charset="0"/>
              </a:rPr>
              <a:t>-</a:t>
            </a:r>
            <a:r>
              <a:rPr lang="en-US" sz="3726" dirty="0" err="1">
                <a:solidFill>
                  <a:srgbClr val="FFFFFF"/>
                </a:solidFill>
                <a:latin typeface="Arial" panose="020B0604020202020204" pitchFamily="34" charset="0"/>
                <a:cs typeface="Arial" panose="020B0604020202020204" pitchFamily="34" charset="0"/>
              </a:rPr>
              <a:t>Làm</a:t>
            </a:r>
            <a:r>
              <a:rPr lang="en-US" sz="3726" dirty="0">
                <a:solidFill>
                  <a:srgbClr val="FFFFFF"/>
                </a:solidFill>
                <a:latin typeface="Arial" panose="020B0604020202020204" pitchFamily="34" charset="0"/>
                <a:cs typeface="Arial" panose="020B0604020202020204" pitchFamily="34" charset="0"/>
              </a:rPr>
              <a:t> game, </a:t>
            </a:r>
            <a:r>
              <a:rPr lang="en-US" sz="3726" dirty="0" err="1">
                <a:solidFill>
                  <a:srgbClr val="FFFFFF"/>
                </a:solidFill>
                <a:latin typeface="Arial" panose="020B0604020202020204" pitchFamily="34" charset="0"/>
                <a:cs typeface="Arial" panose="020B0604020202020204" pitchFamily="34" charset="0"/>
              </a:rPr>
              <a:t>máy</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chơi</a:t>
            </a:r>
            <a:r>
              <a:rPr lang="en-US" sz="3726" dirty="0">
                <a:solidFill>
                  <a:srgbClr val="FFFFFF"/>
                </a:solidFill>
                <a:latin typeface="Arial" panose="020B0604020202020204" pitchFamily="34" charset="0"/>
                <a:cs typeface="Arial" panose="020B0604020202020204" pitchFamily="34" charset="0"/>
              </a:rPr>
              <a:t> game, </a:t>
            </a:r>
            <a:r>
              <a:rPr lang="en-US" sz="3726" dirty="0" err="1">
                <a:solidFill>
                  <a:srgbClr val="FFFFFF"/>
                </a:solidFill>
                <a:latin typeface="Arial" panose="020B0604020202020204" pitchFamily="34" charset="0"/>
                <a:cs typeface="Arial" panose="020B0604020202020204" pitchFamily="34" charset="0"/>
              </a:rPr>
              <a:t>phát</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hiện</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lỗi</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trong</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trò</a:t>
            </a:r>
            <a:r>
              <a:rPr lang="en-US" sz="3726" dirty="0">
                <a:solidFill>
                  <a:srgbClr val="FFFFFF"/>
                </a:solidFill>
                <a:latin typeface="Arial" panose="020B0604020202020204" pitchFamily="34" charset="0"/>
                <a:cs typeface="Arial" panose="020B0604020202020204" pitchFamily="34" charset="0"/>
              </a:rPr>
              <a:t> </a:t>
            </a:r>
            <a:r>
              <a:rPr lang="en-US" sz="3726" dirty="0" err="1">
                <a:solidFill>
                  <a:srgbClr val="FFFFFF"/>
                </a:solidFill>
                <a:latin typeface="Arial" panose="020B0604020202020204" pitchFamily="34" charset="0"/>
                <a:cs typeface="Arial" panose="020B0604020202020204" pitchFamily="34" charset="0"/>
              </a:rPr>
              <a:t>chơi</a:t>
            </a:r>
            <a:endParaRPr lang="en-US" sz="3726" dirty="0">
              <a:solidFill>
                <a:srgbClr val="FFFFFF"/>
              </a:solidFill>
              <a:latin typeface="Arial" panose="020B0604020202020204" pitchFamily="34" charset="0"/>
              <a:cs typeface="Arial" panose="020B0604020202020204" pitchFamily="34" charset="0"/>
            </a:endParaRPr>
          </a:p>
          <a:p>
            <a:pPr>
              <a:lnSpc>
                <a:spcPts val="5217"/>
              </a:lnSpc>
              <a:spcBef>
                <a:spcPct val="0"/>
              </a:spcBef>
            </a:pPr>
            <a:endParaRPr lang="en-US" sz="3726" dirty="0">
              <a:solidFill>
                <a:srgbClr val="FFFFFF"/>
              </a:solidFill>
              <a:latin typeface="Arial" panose="020B0604020202020204" pitchFamily="34" charset="0"/>
              <a:cs typeface="Arial" panose="020B0604020202020204" pitchFamily="34" charset="0"/>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6568" y="7523503"/>
            <a:ext cx="1095091" cy="109509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5229593" y="7383484"/>
            <a:ext cx="1095091" cy="1095091"/>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7733283" y="8071048"/>
            <a:ext cx="593492" cy="593492"/>
          </a:xfrm>
          <a:prstGeom prst="rect">
            <a:avLst/>
          </a:prstGeom>
        </p:spPr>
      </p:pic>
      <p:grpSp>
        <p:nvGrpSpPr>
          <p:cNvPr id="7" name="Group 7"/>
          <p:cNvGrpSpPr>
            <a:grpSpLocks noChangeAspect="1"/>
          </p:cNvGrpSpPr>
          <p:nvPr/>
        </p:nvGrpSpPr>
        <p:grpSpPr>
          <a:xfrm>
            <a:off x="10142902" y="535554"/>
            <a:ext cx="7984373" cy="5490285"/>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l="-11122" r="-11122"/>
              </a:stretch>
            </a:blipFill>
          </p:spPr>
        </p:sp>
      </p:grpSp>
      <p:sp>
        <p:nvSpPr>
          <p:cNvPr id="9" name="TextBox 9"/>
          <p:cNvSpPr txBox="1"/>
          <p:nvPr/>
        </p:nvSpPr>
        <p:spPr>
          <a:xfrm>
            <a:off x="1028700" y="402204"/>
            <a:ext cx="4806112" cy="1119643"/>
          </a:xfrm>
          <a:prstGeom prst="rect">
            <a:avLst/>
          </a:prstGeom>
        </p:spPr>
        <p:txBody>
          <a:bodyPr lIns="0" tIns="0" rIns="0" bIns="0" rtlCol="0" anchor="t">
            <a:spAutoFit/>
          </a:bodyPr>
          <a:lstStyle/>
          <a:p>
            <a:pPr algn="ctr">
              <a:lnSpc>
                <a:spcPts val="9106"/>
              </a:lnSpc>
              <a:spcBef>
                <a:spcPct val="0"/>
              </a:spcBef>
            </a:pPr>
            <a:r>
              <a:rPr lang="en-US" sz="6504">
                <a:solidFill>
                  <a:srgbClr val="FFFFFF"/>
                </a:solidFill>
                <a:latin typeface="Inter Bold"/>
              </a:rPr>
              <a:t>1.Ứng dụng</a:t>
            </a:r>
          </a:p>
        </p:txBody>
      </p:sp>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129116" y="8961554"/>
            <a:ext cx="593492" cy="5934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sp>
        <p:nvSpPr>
          <p:cNvPr id="3" name="TextBox 3"/>
          <p:cNvSpPr txBox="1"/>
          <p:nvPr/>
        </p:nvSpPr>
        <p:spPr>
          <a:xfrm>
            <a:off x="1028700" y="3154406"/>
            <a:ext cx="9854095" cy="4345741"/>
          </a:xfrm>
          <a:prstGeom prst="rect">
            <a:avLst/>
          </a:prstGeom>
        </p:spPr>
        <p:txBody>
          <a:bodyPr lIns="0" tIns="0" rIns="0" bIns="0" rtlCol="0" anchor="t">
            <a:spAutoFit/>
          </a:bodyPr>
          <a:lstStyle/>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giải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quyết</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vấn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đề</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phức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và</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cao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cấp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hơn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Ngoài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ra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giải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pháp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được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rất</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chính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xác</a:t>
            </a:r>
            <a:r>
              <a:rPr lang="en-US" sz="2800" dirty="0">
                <a:solidFill>
                  <a:srgbClr val="FFFFFF"/>
                </a:solidFill>
                <a:latin typeface="Arial" panose="020B0604020202020204" pitchFamily="34" charset="0"/>
                <a:cs typeface="Arial" panose="020B0604020202020204" pitchFamily="34" charset="0"/>
              </a:rPr>
              <a:t>.</a:t>
            </a:r>
          </a:p>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sửa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lỗi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xảy</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ra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trong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quá</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trình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đào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tạo</a:t>
            </a:r>
            <a:r>
              <a:rPr lang="en-US" sz="2800" dirty="0">
                <a:solidFill>
                  <a:srgbClr val="FFFFFF"/>
                </a:solidFill>
                <a:latin typeface="Arial" panose="020B0604020202020204" pitchFamily="34" charset="0"/>
                <a:cs typeface="Arial" panose="020B0604020202020204" pitchFamily="34" charset="0"/>
              </a:rPr>
              <a:t>.</a:t>
            </a:r>
          </a:p>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Kể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cả</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không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dữ</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liệu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đào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sẽ</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học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được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thông</a:t>
            </a:r>
            <a:r>
              <a:rPr lang="en-US" sz="2800" dirty="0">
                <a:solidFill>
                  <a:srgbClr val="FFFFFF"/>
                </a:solidFill>
                <a:latin typeface="Arial" panose="020B0604020202020204" pitchFamily="34" charset="0"/>
                <a:cs typeface="Arial" panose="020B0604020202020204" pitchFamily="34" charset="0"/>
              </a:rPr>
              <a:t> qua </a:t>
            </a:r>
            <a:r>
              <a:rPr lang="en-US" sz="2800" dirty="0" err="1">
                <a:solidFill>
                  <a:srgbClr val="FFFFFF"/>
                </a:solidFill>
                <a:latin typeface="Arial" panose="020B0604020202020204" pitchFamily="34" charset="0"/>
                <a:cs typeface="Arial" panose="020B0604020202020204" pitchFamily="34" charset="0"/>
              </a:rPr>
              <a:t>kinh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nghiệm</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mà</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được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từ</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việc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xử</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lý</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dữ</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liệu</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đào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tạo</a:t>
            </a:r>
            <a:r>
              <a:rPr lang="en-US" sz="2800" dirty="0">
                <a:solidFill>
                  <a:srgbClr val="FFFFFF"/>
                </a:solidFill>
                <a:latin typeface="Arial" panose="020B0604020202020204" pitchFamily="34" charset="0"/>
                <a:cs typeface="Arial" panose="020B0604020202020204" pitchFamily="34" charset="0"/>
              </a:rPr>
              <a:t>.</a:t>
            </a:r>
          </a:p>
          <a:p>
            <a:pPr marL="457200" indent="-457200" algn="just">
              <a:lnSpc>
                <a:spcPts val="3842"/>
              </a:lnSpc>
              <a:buFontTx/>
              <a:buChar char="-"/>
            </a:pPr>
            <a:r>
              <a:rPr lang="en-US" sz="2800" dirty="0" err="1">
                <a:solidFill>
                  <a:srgbClr val="FFFFFF"/>
                </a:solidFill>
                <a:latin typeface="Arial" panose="020B0604020202020204" pitchFamily="34" charset="0"/>
                <a:cs typeface="Arial" panose="020B0604020202020204" pitchFamily="34" charset="0"/>
              </a:rPr>
              <a:t>Đối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với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vấn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đề</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vẻ</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phức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tạp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đối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với</a:t>
            </a:r>
            <a:r>
              <a:rPr lang="en-US" sz="2800" dirty="0">
                <a:solidFill>
                  <a:srgbClr val="FFFFFF"/>
                </a:solidFill>
                <a:latin typeface="Arial" panose="020B0604020202020204" pitchFamily="34" charset="0"/>
                <a:cs typeface="Arial" panose="020B0604020202020204" pitchFamily="34" charset="0"/>
              </a:rPr>
              <a:t> con </a:t>
            </a:r>
            <a:r>
              <a:rPr lang="en-US" sz="2800" dirty="0" err="1">
                <a:solidFill>
                  <a:srgbClr val="FFFFFF"/>
                </a:solidFill>
                <a:latin typeface="Arial" panose="020B0604020202020204" pitchFamily="34" charset="0"/>
                <a:cs typeface="Arial" panose="020B0604020202020204" pitchFamily="34" charset="0"/>
              </a:rPr>
              <a:t>người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nó</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cung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cấp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các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mô</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hình</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hoàn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hảo</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để</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giải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quyết</a:t>
            </a:r>
            <a:r>
              <a:rPr lang="en-US" sz="2800" dirty="0">
                <a:solidFill>
                  <a:srgbClr val="FFFFFF"/>
                </a:solidFill>
                <a:latin typeface="Arial" panose="020B0604020202020204" pitchFamily="34" charset="0"/>
                <a:cs typeface="Arial" panose="020B0604020202020204" pitchFamily="34" charset="0"/>
              </a:rPr>
              <a:t>.</a:t>
            </a:r>
          </a:p>
          <a:p>
            <a:pPr algn="just">
              <a:lnSpc>
                <a:spcPts val="3842"/>
              </a:lnSpc>
              <a:spcBef>
                <a:spcPct val="0"/>
              </a:spcBef>
            </a:pPr>
            <a:endParaRPr lang="en-US" sz="2800" dirty="0">
              <a:solidFill>
                <a:srgbClr val="FFFFFF"/>
              </a:solidFill>
              <a:latin typeface="Arial" panose="020B0604020202020204" pitchFamily="34" charset="0"/>
              <a:cs typeface="Arial" panose="020B0604020202020204" pitchFamily="34" charset="0"/>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6568" y="7523503"/>
            <a:ext cx="1095091" cy="109509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8596455" y="7313504"/>
            <a:ext cx="1095091" cy="1095091"/>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5611567" y="9115833"/>
            <a:ext cx="593492" cy="593492"/>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129116" y="8961554"/>
            <a:ext cx="593492" cy="593492"/>
          </a:xfrm>
          <a:prstGeom prst="rect">
            <a:avLst/>
          </a:prstGeom>
        </p:spPr>
      </p:pic>
      <p:grpSp>
        <p:nvGrpSpPr>
          <p:cNvPr id="8" name="Group 8"/>
          <p:cNvGrpSpPr>
            <a:grpSpLocks noChangeAspect="1"/>
          </p:cNvGrpSpPr>
          <p:nvPr/>
        </p:nvGrpSpPr>
        <p:grpSpPr>
          <a:xfrm>
            <a:off x="12028983" y="2199360"/>
            <a:ext cx="5888303" cy="5888279"/>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2265" r="-72265"/>
              </a:stretch>
            </a:blipFill>
          </p:spPr>
        </p:sp>
      </p:grpSp>
      <p:sp>
        <p:nvSpPr>
          <p:cNvPr id="10" name="TextBox 10"/>
          <p:cNvSpPr txBox="1"/>
          <p:nvPr/>
        </p:nvSpPr>
        <p:spPr>
          <a:xfrm>
            <a:off x="1028700" y="430779"/>
            <a:ext cx="14592300" cy="1732077"/>
          </a:xfrm>
          <a:prstGeom prst="rect">
            <a:avLst/>
          </a:prstGeom>
        </p:spPr>
        <p:txBody>
          <a:bodyPr wrap="square" lIns="0" tIns="0" rIns="0" bIns="0" rtlCol="0" anchor="t">
            <a:spAutoFit/>
          </a:bodyPr>
          <a:lstStyle/>
          <a:p>
            <a:pPr algn="ctr">
              <a:lnSpc>
                <a:spcPts val="7034"/>
              </a:lnSpc>
            </a:pPr>
            <a:r>
              <a:rPr lang="en-US" sz="5024" dirty="0">
                <a:solidFill>
                  <a:srgbClr val="FFFFFF"/>
                </a:solidFill>
                <a:latin typeface="Inter Bold"/>
              </a:rPr>
              <a:t>2. </a:t>
            </a:r>
            <a:r>
              <a:rPr lang="en-US" sz="5024" dirty="0" err="1">
                <a:solidFill>
                  <a:srgbClr val="FFFFFF"/>
                </a:solidFill>
                <a:latin typeface="Inter Bold"/>
              </a:rPr>
              <a:t>Ưu</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và</a:t>
            </a:r>
            <a:r>
              <a:rPr lang="en-US" sz="5024" dirty="0">
                <a:solidFill>
                  <a:srgbClr val="FFFFFF"/>
                </a:solidFill>
                <a:latin typeface="Inter Bold"/>
              </a:rPr>
              <a:t> </a:t>
            </a:r>
            <a:r>
              <a:rPr lang="en-US" sz="5024" dirty="0" err="1">
                <a:solidFill>
                  <a:srgbClr val="FFFFFF"/>
                </a:solidFill>
                <a:latin typeface="Inter Bold"/>
              </a:rPr>
              <a:t>nhược</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của</a:t>
            </a:r>
            <a:r>
              <a:rPr lang="en-US" sz="5024" dirty="0">
                <a:solidFill>
                  <a:srgbClr val="FFFFFF"/>
                </a:solidFill>
                <a:latin typeface="Inter Bold"/>
              </a:rPr>
              <a:t> </a:t>
            </a:r>
            <a:r>
              <a:rPr lang="en-US" sz="5024" dirty="0" err="1">
                <a:solidFill>
                  <a:srgbClr val="FFFFFF"/>
                </a:solidFill>
                <a:latin typeface="Inter Bold"/>
              </a:rPr>
              <a:t>học</a:t>
            </a:r>
            <a:r>
              <a:rPr lang="en-US" sz="5024" dirty="0">
                <a:solidFill>
                  <a:srgbClr val="FFFFFF"/>
                </a:solidFill>
                <a:latin typeface="Inter Bold"/>
              </a:rPr>
              <a:t> </a:t>
            </a:r>
            <a:r>
              <a:rPr lang="en-US" sz="5024" dirty="0" err="1">
                <a:solidFill>
                  <a:srgbClr val="FFFFFF"/>
                </a:solidFill>
                <a:latin typeface="Inter Bold"/>
              </a:rPr>
              <a:t>tăng</a:t>
            </a:r>
            <a:r>
              <a:rPr lang="en-US" sz="5024" dirty="0">
                <a:solidFill>
                  <a:srgbClr val="FFFFFF"/>
                </a:solidFill>
                <a:latin typeface="Inter Bold"/>
              </a:rPr>
              <a:t> </a:t>
            </a:r>
            <a:r>
              <a:rPr lang="en-US" sz="5024" dirty="0" err="1">
                <a:solidFill>
                  <a:srgbClr val="FFFFFF"/>
                </a:solidFill>
                <a:latin typeface="Inter Bold"/>
              </a:rPr>
              <a:t>cường</a:t>
            </a:r>
            <a:endParaRPr lang="en-US" sz="5024" dirty="0">
              <a:solidFill>
                <a:srgbClr val="FFFFFF"/>
              </a:solidFill>
              <a:latin typeface="Inter Bold"/>
            </a:endParaRPr>
          </a:p>
          <a:p>
            <a:pPr algn="ctr">
              <a:lnSpc>
                <a:spcPts val="7063"/>
              </a:lnSpc>
              <a:spcBef>
                <a:spcPct val="0"/>
              </a:spcBef>
            </a:pPr>
            <a:endParaRPr lang="en-US" sz="5024" dirty="0">
              <a:solidFill>
                <a:srgbClr val="FFFFFF"/>
              </a:solidFill>
              <a:latin typeface="Inter Bold"/>
            </a:endParaRPr>
          </a:p>
        </p:txBody>
      </p:sp>
      <p:sp>
        <p:nvSpPr>
          <p:cNvPr id="11" name="TextBox 11"/>
          <p:cNvSpPr txBox="1"/>
          <p:nvPr/>
        </p:nvSpPr>
        <p:spPr>
          <a:xfrm>
            <a:off x="225672" y="2078207"/>
            <a:ext cx="4021792"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Ưu</a:t>
            </a:r>
            <a:r>
              <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điểm</a:t>
            </a:r>
            <a:endPar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36568" y="7523503"/>
            <a:ext cx="1095091" cy="1095091"/>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8596455" y="7313504"/>
            <a:ext cx="1095091" cy="1095091"/>
          </a:xfrm>
          <a:prstGeom prst="rect">
            <a:avLst/>
          </a:prstGeom>
        </p:spPr>
      </p:pic>
      <p:sp>
        <p:nvSpPr>
          <p:cNvPr id="3" name="TextBox 3"/>
          <p:cNvSpPr txBox="1"/>
          <p:nvPr/>
        </p:nvSpPr>
        <p:spPr>
          <a:xfrm>
            <a:off x="1028700" y="2999475"/>
            <a:ext cx="11468100" cy="5360442"/>
          </a:xfrm>
          <a:prstGeom prst="rect">
            <a:avLst/>
          </a:prstGeom>
        </p:spPr>
        <p:txBody>
          <a:bodyPr wrap="square" lIns="0" tIns="0" rIns="0" bIns="0" rtlCol="0" anchor="t">
            <a:spAutoFit/>
          </a:bodyPr>
          <a:lstStyle/>
          <a:p>
            <a:pPr marL="457200" indent="-457200">
              <a:lnSpc>
                <a:spcPts val="3842"/>
              </a:lnSpc>
              <a:buFontTx/>
              <a:buChar char="-"/>
            </a:pP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thích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hợp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quyết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vấn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đề</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đơn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hơn</a:t>
            </a:r>
            <a:r>
              <a:rPr lang="en-US" sz="3200" dirty="0">
                <a:solidFill>
                  <a:srgbClr val="FFFFFF"/>
                </a:solidFill>
                <a:latin typeface="Arial" panose="020B0604020202020204" pitchFamily="34" charset="0"/>
                <a:cs typeface="Arial" panose="020B0604020202020204" pitchFamily="34" charset="0"/>
              </a:rPr>
              <a:t>. Lý do </a:t>
            </a:r>
            <a:r>
              <a:rPr lang="en-US" sz="3200" dirty="0" err="1">
                <a:solidFill>
                  <a:srgbClr val="FFFFFF"/>
                </a:solidFill>
                <a:latin typeface="Arial" panose="020B0604020202020204" pitchFamily="34" charset="0"/>
                <a:cs typeface="Arial" panose="020B0604020202020204" pitchFamily="34" charset="0"/>
              </a:rPr>
              <a:t>là</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mô</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hình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thường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quyết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vấn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đề</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phức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tạp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Và</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cũng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thích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hợp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vì</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sẽ</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lãng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phí</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sức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mạnh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xử</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lý</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và</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gian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không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cần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thiết</a:t>
            </a:r>
            <a:r>
              <a:rPr lang="en-US" sz="3200" dirty="0">
                <a:solidFill>
                  <a:srgbClr val="FFFFFF"/>
                </a:solidFill>
                <a:latin typeface="Arial" panose="020B0604020202020204" pitchFamily="34" charset="0"/>
                <a:cs typeface="Arial" panose="020B0604020202020204" pitchFamily="34" charset="0"/>
              </a:rPr>
              <a:t>.</a:t>
            </a:r>
          </a:p>
          <a:p>
            <a:pPr marL="457200" indent="-457200">
              <a:lnSpc>
                <a:spcPts val="3842"/>
              </a:lnSpc>
              <a:buFontTx/>
              <a:buChar char="-"/>
            </a:pPr>
            <a:r>
              <a:rPr lang="en-US" sz="3200" dirty="0">
                <a:solidFill>
                  <a:srgbClr val="FFFFFF"/>
                </a:solidFill>
                <a:latin typeface="Arial" panose="020B0604020202020204" pitchFamily="34" charset="0"/>
                <a:cs typeface="Arial" panose="020B0604020202020204" pitchFamily="34" charset="0"/>
              </a:rPr>
              <a:t>Reinforcement Learning </a:t>
            </a:r>
            <a:r>
              <a:rPr lang="en-US" sz="3200" dirty="0" err="1">
                <a:solidFill>
                  <a:srgbClr val="FFFFFF"/>
                </a:solidFill>
                <a:latin typeface="Arial" panose="020B0604020202020204" pitchFamily="34" charset="0"/>
                <a:cs typeface="Arial" panose="020B0604020202020204" pitchFamily="34" charset="0"/>
              </a:rPr>
              <a:t>cần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nhiều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dữ</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liệu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cung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cấp</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cho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mô</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hình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tính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toán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Điều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này</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tiêu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tốn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thời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gian</a:t>
            </a:r>
            <a:endParaRPr lang="en-US" sz="3200" dirty="0">
              <a:solidFill>
                <a:srgbClr val="FFFFFF"/>
              </a:solidFill>
              <a:latin typeface="Arial" panose="020B0604020202020204" pitchFamily="34" charset="0"/>
              <a:cs typeface="Arial" panose="020B0604020202020204" pitchFamily="34" charset="0"/>
            </a:endParaRPr>
          </a:p>
          <a:p>
            <a:pPr marL="457200" indent="-457200">
              <a:lnSpc>
                <a:spcPts val="3842"/>
              </a:lnSpc>
              <a:buFontTx/>
              <a:buChar char="-"/>
            </a:pPr>
            <a:r>
              <a:rPr lang="en-US" sz="3200" dirty="0">
                <a:solidFill>
                  <a:srgbClr val="FFFFFF"/>
                </a:solidFill>
                <a:latin typeface="Arial" panose="020B0604020202020204" pitchFamily="34" charset="0"/>
                <a:cs typeface="Arial" panose="020B0604020202020204" pitchFamily="34" charset="0"/>
              </a:rPr>
              <a:t>Chi </a:t>
            </a:r>
            <a:r>
              <a:rPr lang="en-US" sz="3200" dirty="0" err="1">
                <a:solidFill>
                  <a:srgbClr val="FFFFFF"/>
                </a:solidFill>
                <a:latin typeface="Arial" panose="020B0604020202020204" pitchFamily="34" charset="0"/>
                <a:cs typeface="Arial" panose="020B0604020202020204" pitchFamily="34" charset="0"/>
              </a:rPr>
              <a:t>phí</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bảo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trì</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rất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cao</a:t>
            </a:r>
            <a:r>
              <a:rPr lang="en-US" sz="3200" dirty="0">
                <a:solidFill>
                  <a:srgbClr val="FFFFFF"/>
                </a:solidFill>
                <a:latin typeface="Arial" panose="020B0604020202020204" pitchFamily="34" charset="0"/>
                <a:cs typeface="Arial" panose="020B0604020202020204" pitchFamily="34" charset="0"/>
              </a:rPr>
              <a:t>.</a:t>
            </a:r>
          </a:p>
          <a:p>
            <a:pPr marL="457200" indent="-457200">
              <a:lnSpc>
                <a:spcPts val="3842"/>
              </a:lnSpc>
              <a:buFontTx/>
              <a:buChar char="-"/>
            </a:pPr>
            <a:r>
              <a:rPr lang="en-US" sz="3200" dirty="0" err="1">
                <a:solidFill>
                  <a:srgbClr val="FFFFFF"/>
                </a:solidFill>
                <a:latin typeface="Arial" panose="020B0604020202020204" pitchFamily="34" charset="0"/>
                <a:cs typeface="Arial" panose="020B0604020202020204" pitchFamily="34" charset="0"/>
              </a:rPr>
              <a:t>Việc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đào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tạo</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quá</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nhiều</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có</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dẫn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đến</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quá</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tải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các</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trạng</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thái</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của</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mô</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hình</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có</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thể</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làm</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giảm</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kết</a:t>
            </a:r>
            <a:r>
              <a:rPr lang="en-US" sz="3200" dirty="0">
                <a:solidFill>
                  <a:srgbClr val="FFFFFF"/>
                </a:solidFill>
                <a:latin typeface="Arial" panose="020B0604020202020204" pitchFamily="34" charset="0"/>
                <a:cs typeface="Arial" panose="020B0604020202020204" pitchFamily="34" charset="0"/>
              </a:rPr>
              <a:t> </a:t>
            </a:r>
            <a:r>
              <a:rPr lang="en-US" sz="3200" dirty="0" err="1">
                <a:solidFill>
                  <a:srgbClr val="FFFFFF"/>
                </a:solidFill>
                <a:latin typeface="Arial" panose="020B0604020202020204" pitchFamily="34" charset="0"/>
                <a:cs typeface="Arial" panose="020B0604020202020204" pitchFamily="34" charset="0"/>
              </a:rPr>
              <a:t>quả</a:t>
            </a:r>
            <a:r>
              <a:rPr lang="en-US" sz="3200" dirty="0">
                <a:solidFill>
                  <a:srgbClr val="FFFFFF"/>
                </a:solidFill>
                <a:latin typeface="Arial" panose="020B0604020202020204" pitchFamily="34" charset="0"/>
                <a:cs typeface="Arial" panose="020B0604020202020204" pitchFamily="34" charset="0"/>
              </a:rPr>
              <a:t>.</a:t>
            </a:r>
          </a:p>
          <a:p>
            <a:pPr marL="457200" indent="-457200">
              <a:lnSpc>
                <a:spcPts val="3842"/>
              </a:lnSpc>
              <a:buFontTx/>
              <a:buChar char="-"/>
            </a:pPr>
            <a:endParaRPr lang="en-US" sz="3200" dirty="0">
              <a:solidFill>
                <a:srgbClr val="FFFFFF"/>
              </a:solidFill>
              <a:latin typeface="+mj-lt"/>
            </a:endParaRPr>
          </a:p>
          <a:p>
            <a:pPr>
              <a:lnSpc>
                <a:spcPts val="3842"/>
              </a:lnSpc>
              <a:spcBef>
                <a:spcPct val="0"/>
              </a:spcBef>
            </a:pPr>
            <a:endParaRPr lang="en-US" sz="3200" dirty="0">
              <a:solidFill>
                <a:srgbClr val="FFFFFF"/>
              </a:solidFill>
              <a:latin typeface="+mj-lt"/>
            </a:endParaRPr>
          </a:p>
        </p:txBody>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5611567" y="9115833"/>
            <a:ext cx="593492" cy="593492"/>
          </a:xfrm>
          <a:prstGeom prst="rect">
            <a:avLst/>
          </a:prstGeom>
        </p:spPr>
      </p:pic>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12129116" y="8961554"/>
            <a:ext cx="593492" cy="593492"/>
          </a:xfrm>
          <a:prstGeom prst="rect">
            <a:avLst/>
          </a:prstGeom>
        </p:spPr>
      </p:pic>
      <p:sp>
        <p:nvSpPr>
          <p:cNvPr id="8" name="TextBox 8"/>
          <p:cNvSpPr txBox="1"/>
          <p:nvPr/>
        </p:nvSpPr>
        <p:spPr>
          <a:xfrm>
            <a:off x="1028700" y="430779"/>
            <a:ext cx="15183468" cy="1758064"/>
          </a:xfrm>
          <a:prstGeom prst="rect">
            <a:avLst/>
          </a:prstGeom>
        </p:spPr>
        <p:txBody>
          <a:bodyPr lIns="0" tIns="0" rIns="0" bIns="0" rtlCol="0" anchor="t">
            <a:spAutoFit/>
          </a:bodyPr>
          <a:lstStyle/>
          <a:p>
            <a:pPr algn="ctr">
              <a:lnSpc>
                <a:spcPts val="7034"/>
              </a:lnSpc>
            </a:pPr>
            <a:r>
              <a:rPr lang="en-US" sz="5024" dirty="0">
                <a:solidFill>
                  <a:srgbClr val="FFFFFF"/>
                </a:solidFill>
                <a:latin typeface="Inter Bold"/>
              </a:rPr>
              <a:t>2. </a:t>
            </a:r>
            <a:r>
              <a:rPr lang="en-US" sz="5024" dirty="0" err="1">
                <a:solidFill>
                  <a:srgbClr val="FFFFFF"/>
                </a:solidFill>
                <a:latin typeface="Inter Bold"/>
              </a:rPr>
              <a:t>Ưu</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và</a:t>
            </a:r>
            <a:r>
              <a:rPr lang="en-US" sz="5024" dirty="0">
                <a:solidFill>
                  <a:srgbClr val="FFFFFF"/>
                </a:solidFill>
                <a:latin typeface="Inter Bold"/>
              </a:rPr>
              <a:t> </a:t>
            </a:r>
            <a:r>
              <a:rPr lang="en-US" sz="5024" dirty="0" err="1">
                <a:solidFill>
                  <a:srgbClr val="FFFFFF"/>
                </a:solidFill>
                <a:latin typeface="Inter Bold"/>
              </a:rPr>
              <a:t>nhược</a:t>
            </a:r>
            <a:r>
              <a:rPr lang="en-US" sz="5024" dirty="0">
                <a:solidFill>
                  <a:srgbClr val="FFFFFF"/>
                </a:solidFill>
                <a:latin typeface="Inter Bold"/>
              </a:rPr>
              <a:t> </a:t>
            </a:r>
            <a:r>
              <a:rPr lang="en-US" sz="5024" dirty="0" err="1">
                <a:solidFill>
                  <a:srgbClr val="FFFFFF"/>
                </a:solidFill>
                <a:latin typeface="Inter Bold"/>
              </a:rPr>
              <a:t>điểm</a:t>
            </a:r>
            <a:r>
              <a:rPr lang="en-US" sz="5024" dirty="0">
                <a:solidFill>
                  <a:srgbClr val="FFFFFF"/>
                </a:solidFill>
                <a:latin typeface="Inter Bold"/>
              </a:rPr>
              <a:t> </a:t>
            </a:r>
            <a:r>
              <a:rPr lang="en-US" sz="5024" dirty="0" err="1">
                <a:solidFill>
                  <a:srgbClr val="FFFFFF"/>
                </a:solidFill>
                <a:latin typeface="Inter Bold"/>
              </a:rPr>
              <a:t>của</a:t>
            </a:r>
            <a:r>
              <a:rPr lang="en-US" sz="5024" dirty="0">
                <a:solidFill>
                  <a:srgbClr val="FFFFFF"/>
                </a:solidFill>
                <a:latin typeface="Inter Bold"/>
              </a:rPr>
              <a:t> </a:t>
            </a:r>
            <a:r>
              <a:rPr lang="en-US" sz="5024" dirty="0" err="1">
                <a:solidFill>
                  <a:srgbClr val="FFFFFF"/>
                </a:solidFill>
                <a:latin typeface="Inter Bold"/>
              </a:rPr>
              <a:t>học</a:t>
            </a:r>
            <a:r>
              <a:rPr lang="en-US" sz="5024" dirty="0">
                <a:solidFill>
                  <a:srgbClr val="FFFFFF"/>
                </a:solidFill>
                <a:latin typeface="Inter Bold"/>
              </a:rPr>
              <a:t> </a:t>
            </a:r>
            <a:r>
              <a:rPr lang="en-US" sz="5024" dirty="0" err="1">
                <a:solidFill>
                  <a:srgbClr val="FFFFFF"/>
                </a:solidFill>
                <a:latin typeface="Inter Bold"/>
              </a:rPr>
              <a:t>tăng</a:t>
            </a:r>
            <a:r>
              <a:rPr lang="en-US" sz="5024" dirty="0">
                <a:solidFill>
                  <a:srgbClr val="FFFFFF"/>
                </a:solidFill>
                <a:latin typeface="Inter Bold"/>
              </a:rPr>
              <a:t> </a:t>
            </a:r>
            <a:r>
              <a:rPr lang="en-US" sz="5024" dirty="0" err="1">
                <a:solidFill>
                  <a:srgbClr val="FFFFFF"/>
                </a:solidFill>
                <a:latin typeface="Inter Bold"/>
              </a:rPr>
              <a:t>cường</a:t>
            </a:r>
            <a:endParaRPr lang="en-US" sz="5024" dirty="0">
              <a:solidFill>
                <a:srgbClr val="FFFFFF"/>
              </a:solidFill>
              <a:latin typeface="Inter Bold"/>
            </a:endParaRPr>
          </a:p>
          <a:p>
            <a:pPr algn="ctr">
              <a:lnSpc>
                <a:spcPts val="7063"/>
              </a:lnSpc>
              <a:spcBef>
                <a:spcPct val="0"/>
              </a:spcBef>
            </a:pPr>
            <a:endParaRPr lang="en-US" sz="5024" dirty="0">
              <a:solidFill>
                <a:srgbClr val="FFFFFF"/>
              </a:solidFill>
              <a:latin typeface="Inter Bold"/>
            </a:endParaRPr>
          </a:p>
        </p:txBody>
      </p:sp>
      <p:sp>
        <p:nvSpPr>
          <p:cNvPr id="9" name="TextBox 9"/>
          <p:cNvSpPr txBox="1"/>
          <p:nvPr/>
        </p:nvSpPr>
        <p:spPr>
          <a:xfrm>
            <a:off x="0" y="1792739"/>
            <a:ext cx="5355902" cy="887095"/>
          </a:xfrm>
          <a:prstGeom prst="rect">
            <a:avLst/>
          </a:prstGeom>
        </p:spPr>
        <p:txBody>
          <a:bodyPr lIns="0" tIns="0" rIns="0" bIns="0" rtlCol="0" anchor="t">
            <a:spAutoFit/>
          </a:bodyPr>
          <a:lstStyle/>
          <a:p>
            <a:pPr marL="1122679" lvl="1" indent="-561340" algn="ctr">
              <a:lnSpc>
                <a:spcPts val="7279"/>
              </a:lnSpc>
              <a:buFont typeface="Arial"/>
              <a:buChar char="•"/>
            </a:pP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Nhược</a:t>
            </a:r>
            <a:r>
              <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5199" b="1" dirty="0" err="1">
                <a:solidFill>
                  <a:srgbClr val="FFFFFF"/>
                </a:solidFill>
                <a:latin typeface="Calibri" panose="020F0502020204030204" pitchFamily="34" charset="0"/>
                <a:ea typeface="Calibri" panose="020F0502020204030204" pitchFamily="34" charset="0"/>
                <a:cs typeface="Calibri" panose="020F0502020204030204" pitchFamily="34" charset="0"/>
              </a:rPr>
              <a:t>điểm</a:t>
            </a:r>
            <a:endParaRPr lang="en-US" sz="5199"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0" name="Group 10"/>
          <p:cNvGrpSpPr>
            <a:grpSpLocks noChangeAspect="1"/>
          </p:cNvGrpSpPr>
          <p:nvPr/>
        </p:nvGrpSpPr>
        <p:grpSpPr>
          <a:xfrm>
            <a:off x="12425862" y="2355135"/>
            <a:ext cx="5732528" cy="5732505"/>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72265" r="-72265"/>
              </a:stretch>
            </a:blipFill>
          </p:spPr>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4521098" y="1979996"/>
            <a:ext cx="10723741" cy="632700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700000">
            <a:off x="1900226" y="3205322"/>
            <a:ext cx="4208100" cy="4208100"/>
          </a:xfrm>
          <a:prstGeom prst="rect">
            <a:avLst/>
          </a:prstGeom>
        </p:spPr>
      </p:pic>
      <p:grpSp>
        <p:nvGrpSpPr>
          <p:cNvPr id="4" name="Group 4"/>
          <p:cNvGrpSpPr/>
          <p:nvPr/>
        </p:nvGrpSpPr>
        <p:grpSpPr>
          <a:xfrm rot="2700000">
            <a:off x="2080512" y="3380361"/>
            <a:ext cx="3847529" cy="3858022"/>
            <a:chOff x="0" y="0"/>
            <a:chExt cx="5130039" cy="5144030"/>
          </a:xfrm>
        </p:grpSpPr>
        <p:pic>
          <p:nvPicPr>
            <p:cNvPr id="5" name="Picture 5"/>
            <p:cNvPicPr>
              <a:picLocks noChangeAspect="1"/>
            </p:cNvPicPr>
            <p:nvPr/>
          </p:nvPicPr>
          <p:blipFill>
            <a:blip r:embed="rId6"/>
            <a:srcRect l="21951" r="21951"/>
            <a:stretch>
              <a:fillRect/>
            </a:stretch>
          </p:blipFill>
          <p:spPr>
            <a:xfrm>
              <a:off x="0" y="0"/>
              <a:ext cx="5130039" cy="5144030"/>
            </a:xfrm>
            <a:prstGeom prst="rect">
              <a:avLst/>
            </a:prstGeom>
          </p:spPr>
        </p:pic>
      </p:grpSp>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259300" y="314325"/>
            <a:ext cx="714375" cy="714375"/>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920739" y="1114930"/>
            <a:ext cx="4211912" cy="358793"/>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564756" y="9612476"/>
            <a:ext cx="260644" cy="260644"/>
          </a:xfrm>
          <a:prstGeom prst="rect">
            <a:avLst/>
          </a:prstGeom>
        </p:spPr>
      </p:pic>
      <p:pic>
        <p:nvPicPr>
          <p:cNvPr id="9" name="Picture 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540414" y="9612476"/>
            <a:ext cx="260644" cy="260644"/>
          </a:xfrm>
          <a:prstGeom prst="rect">
            <a:avLst/>
          </a:prstGeom>
        </p:spPr>
      </p:pic>
      <p:pic>
        <p:nvPicPr>
          <p:cNvPr id="10" name="Picture 10"/>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7062696" y="9612476"/>
            <a:ext cx="265625" cy="260644"/>
          </a:xfrm>
          <a:prstGeom prst="rect">
            <a:avLst/>
          </a:prstGeom>
        </p:spPr>
      </p:pic>
      <p:pic>
        <p:nvPicPr>
          <p:cNvPr id="11" name="Picture 11"/>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6011260" y="9612476"/>
            <a:ext cx="260644" cy="260644"/>
          </a:xfrm>
          <a:prstGeom prst="rect">
            <a:avLst/>
          </a:prstGeom>
        </p:spPr>
      </p:pic>
      <p:pic>
        <p:nvPicPr>
          <p:cNvPr id="12" name="Picture 12"/>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b="32874"/>
          <a:stretch>
            <a:fillRect/>
          </a:stretch>
        </p:blipFill>
        <p:spPr>
          <a:xfrm>
            <a:off x="6749623" y="2333796"/>
            <a:ext cx="10509677" cy="7054687"/>
          </a:xfrm>
          <a:prstGeom prst="rect">
            <a:avLst/>
          </a:prstGeom>
        </p:spPr>
      </p:pic>
      <p:sp>
        <p:nvSpPr>
          <p:cNvPr id="13" name="TextBox 13"/>
          <p:cNvSpPr txBox="1"/>
          <p:nvPr/>
        </p:nvSpPr>
        <p:spPr>
          <a:xfrm>
            <a:off x="12200832" y="2626968"/>
            <a:ext cx="5058468" cy="2742417"/>
          </a:xfrm>
          <a:prstGeom prst="rect">
            <a:avLst/>
          </a:prstGeom>
        </p:spPr>
        <p:txBody>
          <a:bodyPr lIns="0" tIns="0" rIns="0" bIns="0" rtlCol="0" anchor="t">
            <a:spAutoFit/>
          </a:bodyPr>
          <a:lstStyle/>
          <a:p>
            <a:pPr>
              <a:lnSpc>
                <a:spcPts val="3080"/>
              </a:lnSpc>
            </a:pPr>
            <a:r>
              <a:rPr lang="en-US" sz="2200" dirty="0">
                <a:solidFill>
                  <a:srgbClr val="000000"/>
                </a:solidFill>
                <a:latin typeface="+mj-lt"/>
              </a:rPr>
              <a:t>Gymnasium Package </a:t>
            </a:r>
            <a:r>
              <a:rPr lang="en-US" sz="2200" dirty="0" err="1">
                <a:solidFill>
                  <a:srgbClr val="000000"/>
                </a:solidFill>
                <a:latin typeface="+mj-lt"/>
              </a:rPr>
              <a:t>là</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thư</a:t>
            </a:r>
            <a:r>
              <a:rPr lang="en-US" sz="2200" dirty="0">
                <a:solidFill>
                  <a:srgbClr val="000000"/>
                </a:solidFill>
                <a:latin typeface="+mj-lt"/>
              </a:rPr>
              <a:t> </a:t>
            </a:r>
            <a:r>
              <a:rPr lang="en-US" sz="2200" dirty="0" err="1">
                <a:solidFill>
                  <a:srgbClr val="000000"/>
                </a:solidFill>
                <a:latin typeface="+mj-lt"/>
              </a:rPr>
              <a:t>viện</a:t>
            </a:r>
            <a:r>
              <a:rPr lang="en-US" sz="2200" dirty="0">
                <a:solidFill>
                  <a:srgbClr val="000000"/>
                </a:solidFill>
                <a:latin typeface="+mj-lt"/>
              </a:rPr>
              <a:t> </a:t>
            </a:r>
            <a:r>
              <a:rPr lang="en-US" sz="2200" dirty="0" err="1">
                <a:solidFill>
                  <a:srgbClr val="000000"/>
                </a:solidFill>
                <a:latin typeface="+mj-lt"/>
              </a:rPr>
              <a:t>mã</a:t>
            </a:r>
            <a:r>
              <a:rPr lang="en-US" sz="2200" dirty="0">
                <a:solidFill>
                  <a:srgbClr val="000000"/>
                </a:solidFill>
                <a:latin typeface="+mj-lt"/>
              </a:rPr>
              <a:t> </a:t>
            </a:r>
            <a:r>
              <a:rPr lang="en-US" sz="2200" dirty="0" err="1">
                <a:solidFill>
                  <a:srgbClr val="000000"/>
                </a:solidFill>
                <a:latin typeface="+mj-lt"/>
              </a:rPr>
              <a:t>nguồn</a:t>
            </a:r>
            <a:r>
              <a:rPr lang="en-US" sz="2200" dirty="0">
                <a:solidFill>
                  <a:srgbClr val="000000"/>
                </a:solidFill>
                <a:latin typeface="+mj-lt"/>
              </a:rPr>
              <a:t> </a:t>
            </a:r>
            <a:r>
              <a:rPr lang="en-US" sz="2200" dirty="0" err="1">
                <a:solidFill>
                  <a:srgbClr val="000000"/>
                </a:solidFill>
                <a:latin typeface="+mj-lt"/>
              </a:rPr>
              <a:t>mở</a:t>
            </a:r>
            <a:r>
              <a:rPr lang="en-US" sz="2200" dirty="0">
                <a:solidFill>
                  <a:srgbClr val="000000"/>
                </a:solidFill>
                <a:latin typeface="+mj-lt"/>
              </a:rPr>
              <a:t> </a:t>
            </a:r>
            <a:r>
              <a:rPr lang="en-US" sz="2200" dirty="0" err="1">
                <a:solidFill>
                  <a:srgbClr val="000000"/>
                </a:solidFill>
                <a:latin typeface="+mj-lt"/>
              </a:rPr>
              <a:t>cung</a:t>
            </a:r>
            <a:r>
              <a:rPr lang="en-US" sz="2200" dirty="0">
                <a:solidFill>
                  <a:srgbClr val="000000"/>
                </a:solidFill>
                <a:latin typeface="+mj-lt"/>
              </a:rPr>
              <a:t> </a:t>
            </a:r>
            <a:r>
              <a:rPr lang="en-US" sz="2200" dirty="0" err="1">
                <a:solidFill>
                  <a:srgbClr val="000000"/>
                </a:solidFill>
                <a:latin typeface="+mj-lt"/>
              </a:rPr>
              <a:t>cấp</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phỏng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tối</a:t>
            </a:r>
            <a:r>
              <a:rPr lang="en-US" sz="2200" dirty="0">
                <a:solidFill>
                  <a:srgbClr val="000000"/>
                </a:solidFill>
                <a:latin typeface="+mj-lt"/>
              </a:rPr>
              <a:t> </a:t>
            </a:r>
            <a:r>
              <a:rPr lang="en-US" sz="2200" dirty="0" err="1">
                <a:solidFill>
                  <a:srgbClr val="000000"/>
                </a:solidFill>
                <a:latin typeface="+mj-lt"/>
              </a:rPr>
              <a:t>ưu</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cho</a:t>
            </a:r>
            <a:r>
              <a:rPr lang="en-US" sz="2200" dirty="0">
                <a:solidFill>
                  <a:srgbClr val="000000"/>
                </a:solidFill>
                <a:latin typeface="+mj-lt"/>
              </a:rPr>
              <a:t> </a:t>
            </a:r>
            <a:r>
              <a:rPr lang="en-US" sz="2200" dirty="0" err="1">
                <a:solidFill>
                  <a:srgbClr val="000000"/>
                </a:solidFill>
                <a:latin typeface="+mj-lt"/>
              </a:rPr>
              <a:t>phép</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nhà</a:t>
            </a:r>
            <a:r>
              <a:rPr lang="en-US" sz="2200" dirty="0">
                <a:solidFill>
                  <a:srgbClr val="000000"/>
                </a:solidFill>
                <a:latin typeface="+mj-lt"/>
              </a:rPr>
              <a:t> </a:t>
            </a:r>
            <a:r>
              <a:rPr lang="en-US" sz="2200" dirty="0" err="1">
                <a:solidFill>
                  <a:srgbClr val="000000"/>
                </a:solidFill>
                <a:latin typeface="+mj-lt"/>
              </a:rPr>
              <a:t>nghiên</a:t>
            </a:r>
            <a:r>
              <a:rPr lang="en-US" sz="2200" dirty="0">
                <a:solidFill>
                  <a:srgbClr val="000000"/>
                </a:solidFill>
                <a:latin typeface="+mj-lt"/>
              </a:rPr>
              <a:t> </a:t>
            </a:r>
            <a:r>
              <a:rPr lang="en-US" sz="2200" dirty="0" err="1">
                <a:solidFill>
                  <a:srgbClr val="000000"/>
                </a:solidFill>
                <a:latin typeface="+mj-lt"/>
              </a:rPr>
              <a:t>cứu</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lập</a:t>
            </a:r>
            <a:r>
              <a:rPr lang="en-US" sz="2200" dirty="0">
                <a:solidFill>
                  <a:srgbClr val="000000"/>
                </a:solidFill>
                <a:latin typeface="+mj-lt"/>
              </a:rPr>
              <a:t> </a:t>
            </a:r>
            <a:r>
              <a:rPr lang="en-US" sz="2200" dirty="0" err="1">
                <a:solidFill>
                  <a:srgbClr val="000000"/>
                </a:solidFill>
                <a:latin typeface="+mj-lt"/>
              </a:rPr>
              <a:t>trình</a:t>
            </a:r>
            <a:r>
              <a:rPr lang="en-US" sz="2200" dirty="0">
                <a:solidFill>
                  <a:srgbClr val="000000"/>
                </a:solidFill>
                <a:latin typeface="+mj-lt"/>
              </a:rPr>
              <a:t> </a:t>
            </a:r>
            <a:r>
              <a:rPr lang="en-US" sz="2200" dirty="0" err="1">
                <a:solidFill>
                  <a:srgbClr val="000000"/>
                </a:solidFill>
                <a:latin typeface="+mj-lt"/>
              </a:rPr>
              <a:t>viên</a:t>
            </a:r>
            <a:r>
              <a:rPr lang="en-US" sz="2200" dirty="0">
                <a:solidFill>
                  <a:srgbClr val="000000"/>
                </a:solidFill>
                <a:latin typeface="+mj-lt"/>
              </a:rPr>
              <a:t> </a:t>
            </a:r>
            <a:r>
              <a:rPr lang="en-US" sz="2200" dirty="0" err="1">
                <a:solidFill>
                  <a:srgbClr val="000000"/>
                </a:solidFill>
                <a:latin typeface="+mj-lt"/>
              </a:rPr>
              <a:t>có</a:t>
            </a:r>
            <a:r>
              <a:rPr lang="en-US" sz="2200" dirty="0">
                <a:solidFill>
                  <a:srgbClr val="000000"/>
                </a:solidFill>
                <a:latin typeface="+mj-lt"/>
              </a:rPr>
              <a:t> </a:t>
            </a:r>
            <a:r>
              <a:rPr lang="en-US" sz="2200" dirty="0" err="1">
                <a:solidFill>
                  <a:srgbClr val="000000"/>
                </a:solidFill>
                <a:latin typeface="+mj-lt"/>
              </a:rPr>
              <a:t>thể</a:t>
            </a:r>
            <a:r>
              <a:rPr lang="en-US" sz="2200" dirty="0">
                <a:solidFill>
                  <a:srgbClr val="000000"/>
                </a:solidFill>
                <a:latin typeface="+mj-lt"/>
              </a:rPr>
              <a:t> </a:t>
            </a:r>
            <a:r>
              <a:rPr lang="en-US" sz="2200" dirty="0" err="1">
                <a:solidFill>
                  <a:srgbClr val="000000"/>
                </a:solidFill>
                <a:latin typeface="+mj-lt"/>
              </a:rPr>
              <a:t>thử</a:t>
            </a:r>
            <a:r>
              <a:rPr lang="en-US" sz="2200" dirty="0">
                <a:solidFill>
                  <a:srgbClr val="000000"/>
                </a:solidFill>
                <a:latin typeface="+mj-lt"/>
              </a:rPr>
              <a:t> </a:t>
            </a:r>
            <a:r>
              <a:rPr lang="en-US" sz="2200" dirty="0" err="1">
                <a:solidFill>
                  <a:srgbClr val="000000"/>
                </a:solidFill>
                <a:latin typeface="+mj-lt"/>
              </a:rPr>
              <a:t>nghiệm</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thuật</a:t>
            </a:r>
            <a:r>
              <a:rPr lang="en-US" sz="2200" dirty="0">
                <a:solidFill>
                  <a:srgbClr val="000000"/>
                </a:solidFill>
                <a:latin typeface="+mj-lt"/>
              </a:rPr>
              <a:t> </a:t>
            </a:r>
            <a:r>
              <a:rPr lang="en-US" sz="2200" dirty="0" err="1">
                <a:solidFill>
                  <a:srgbClr val="000000"/>
                </a:solidFill>
                <a:latin typeface="+mj-lt"/>
              </a:rPr>
              <a:t>toán</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tạo</a:t>
            </a:r>
            <a:r>
              <a:rPr lang="en-US" sz="2200" dirty="0">
                <a:solidFill>
                  <a:srgbClr val="000000"/>
                </a:solidFill>
                <a:latin typeface="+mj-lt"/>
              </a:rPr>
              <a:t> </a:t>
            </a:r>
            <a:r>
              <a:rPr lang="en-US" sz="2200" dirty="0" err="1">
                <a:solidFill>
                  <a:srgbClr val="000000"/>
                </a:solidFill>
                <a:latin typeface="+mj-lt"/>
              </a:rPr>
              <a:t>ra</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hình</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máy</a:t>
            </a:r>
            <a:r>
              <a:rPr lang="en-US" sz="2200" dirty="0">
                <a:solidFill>
                  <a:srgbClr val="000000"/>
                </a:solidFill>
                <a:latin typeface="+mj-lt"/>
              </a:rPr>
              <a:t>.</a:t>
            </a:r>
          </a:p>
          <a:p>
            <a:pPr>
              <a:lnSpc>
                <a:spcPts val="3080"/>
              </a:lnSpc>
            </a:pPr>
            <a:endParaRPr lang="en-US" sz="2000" dirty="0">
              <a:solidFill>
                <a:srgbClr val="000000"/>
              </a:solidFill>
              <a:latin typeface="Open Sauce"/>
            </a:endParaRPr>
          </a:p>
        </p:txBody>
      </p:sp>
      <p:sp>
        <p:nvSpPr>
          <p:cNvPr id="14" name="TextBox 14"/>
          <p:cNvSpPr txBox="1"/>
          <p:nvPr/>
        </p:nvSpPr>
        <p:spPr>
          <a:xfrm>
            <a:off x="6979852" y="2626968"/>
            <a:ext cx="4722678" cy="1956048"/>
          </a:xfrm>
          <a:prstGeom prst="rect">
            <a:avLst/>
          </a:prstGeom>
        </p:spPr>
        <p:txBody>
          <a:bodyPr lIns="0" tIns="0" rIns="0" bIns="0" rtlCol="0" anchor="t">
            <a:spAutoFit/>
          </a:bodyPr>
          <a:lstStyle/>
          <a:p>
            <a:pPr>
              <a:lnSpc>
                <a:spcPts val="3080"/>
              </a:lnSpc>
            </a:pPr>
            <a:r>
              <a:rPr lang="en-US" sz="2200" dirty="0">
                <a:solidFill>
                  <a:srgbClr val="000000"/>
                </a:solidFill>
                <a:latin typeface="+mj-lt"/>
              </a:rPr>
              <a:t>Learning from Rewards </a:t>
            </a:r>
            <a:r>
              <a:rPr lang="en-US" sz="2200" dirty="0" err="1">
                <a:solidFill>
                  <a:srgbClr val="000000"/>
                </a:solidFill>
                <a:latin typeface="+mj-lt"/>
              </a:rPr>
              <a:t>là</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phương</a:t>
            </a:r>
            <a:r>
              <a:rPr lang="en-US" sz="2200" dirty="0">
                <a:solidFill>
                  <a:srgbClr val="000000"/>
                </a:solidFill>
                <a:latin typeface="+mj-lt"/>
              </a:rPr>
              <a:t> </a:t>
            </a:r>
            <a:r>
              <a:rPr lang="en-US" sz="2200" dirty="0" err="1">
                <a:solidFill>
                  <a:srgbClr val="000000"/>
                </a:solidFill>
                <a:latin typeface="+mj-lt"/>
              </a:rPr>
              <a:t>pháp</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máy</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đó</a:t>
            </a:r>
            <a:r>
              <a:rPr lang="en-US" sz="2200" dirty="0">
                <a:solidFill>
                  <a:srgbClr val="000000"/>
                </a:solidFill>
                <a:latin typeface="+mj-lt"/>
              </a:rPr>
              <a:t> </a:t>
            </a:r>
            <a:r>
              <a:rPr lang="en-US" sz="2200" dirty="0" err="1">
                <a:solidFill>
                  <a:srgbClr val="000000"/>
                </a:solidFill>
                <a:latin typeface="+mj-lt"/>
              </a:rPr>
              <a:t>tác</a:t>
            </a:r>
            <a:r>
              <a:rPr lang="en-US" sz="2200" dirty="0">
                <a:solidFill>
                  <a:srgbClr val="000000"/>
                </a:solidFill>
                <a:latin typeface="+mj-lt"/>
              </a:rPr>
              <a:t> </a:t>
            </a:r>
            <a:r>
              <a:rPr lang="en-US" sz="2200" dirty="0" err="1">
                <a:solidFill>
                  <a:srgbClr val="000000"/>
                </a:solidFill>
                <a:latin typeface="+mj-lt"/>
              </a:rPr>
              <a:t>tử</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cách</a:t>
            </a:r>
            <a:r>
              <a:rPr lang="en-US" sz="2200" dirty="0">
                <a:solidFill>
                  <a:srgbClr val="000000"/>
                </a:solidFill>
                <a:latin typeface="+mj-lt"/>
              </a:rPr>
              <a:t> </a:t>
            </a:r>
            <a:r>
              <a:rPr lang="en-US" sz="2200" dirty="0" err="1">
                <a:solidFill>
                  <a:srgbClr val="000000"/>
                </a:solidFill>
                <a:latin typeface="+mj-lt"/>
              </a:rPr>
              <a:t>tương</a:t>
            </a:r>
            <a:r>
              <a:rPr lang="en-US" sz="2200" dirty="0">
                <a:solidFill>
                  <a:srgbClr val="000000"/>
                </a:solidFill>
                <a:latin typeface="+mj-lt"/>
              </a:rPr>
              <a:t> </a:t>
            </a:r>
            <a:r>
              <a:rPr lang="en-US" sz="2200" dirty="0" err="1">
                <a:solidFill>
                  <a:srgbClr val="000000"/>
                </a:solidFill>
                <a:latin typeface="+mj-lt"/>
              </a:rPr>
              <a:t>tác</a:t>
            </a:r>
            <a:r>
              <a:rPr lang="en-US" sz="2200" dirty="0">
                <a:solidFill>
                  <a:srgbClr val="000000"/>
                </a:solidFill>
                <a:latin typeface="+mj-lt"/>
              </a:rPr>
              <a:t> </a:t>
            </a:r>
            <a:r>
              <a:rPr lang="en-US" sz="2200" dirty="0" err="1">
                <a:solidFill>
                  <a:srgbClr val="000000"/>
                </a:solidFill>
                <a:latin typeface="+mj-lt"/>
              </a:rPr>
              <a:t>với</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tối</a:t>
            </a:r>
            <a:r>
              <a:rPr lang="en-US" sz="2200" dirty="0">
                <a:solidFill>
                  <a:srgbClr val="000000"/>
                </a:solidFill>
                <a:latin typeface="+mj-lt"/>
              </a:rPr>
              <a:t> </a:t>
            </a:r>
            <a:r>
              <a:rPr lang="en-US" sz="2200" dirty="0" err="1">
                <a:solidFill>
                  <a:srgbClr val="000000"/>
                </a:solidFill>
                <a:latin typeface="+mj-lt"/>
              </a:rPr>
              <a:t>ưu</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hành</a:t>
            </a:r>
            <a:r>
              <a:rPr lang="en-US" sz="2200" dirty="0">
                <a:solidFill>
                  <a:srgbClr val="000000"/>
                </a:solidFill>
                <a:latin typeface="+mj-lt"/>
              </a:rPr>
              <a:t> </a:t>
            </a:r>
            <a:r>
              <a:rPr lang="en-US" sz="2200" dirty="0" err="1">
                <a:solidFill>
                  <a:srgbClr val="000000"/>
                </a:solidFill>
                <a:latin typeface="+mj-lt"/>
              </a:rPr>
              <a:t>động</a:t>
            </a:r>
            <a:r>
              <a:rPr lang="en-US" sz="2200" dirty="0">
                <a:solidFill>
                  <a:srgbClr val="000000"/>
                </a:solidFill>
                <a:latin typeface="+mj-lt"/>
              </a:rPr>
              <a:t> </a:t>
            </a:r>
            <a:r>
              <a:rPr lang="en-US" sz="2200" dirty="0" err="1">
                <a:solidFill>
                  <a:srgbClr val="000000"/>
                </a:solidFill>
                <a:latin typeface="+mj-lt"/>
              </a:rPr>
              <a:t>của</a:t>
            </a:r>
            <a:r>
              <a:rPr lang="en-US" sz="2200" dirty="0">
                <a:solidFill>
                  <a:srgbClr val="000000"/>
                </a:solidFill>
                <a:latin typeface="+mj-lt"/>
              </a:rPr>
              <a:t> </a:t>
            </a:r>
            <a:r>
              <a:rPr lang="en-US" sz="2200" dirty="0" err="1">
                <a:solidFill>
                  <a:srgbClr val="000000"/>
                </a:solidFill>
                <a:latin typeface="+mj-lt"/>
              </a:rPr>
              <a:t>mình</a:t>
            </a:r>
            <a:r>
              <a:rPr lang="en-US" sz="2200" dirty="0">
                <a:solidFill>
                  <a:srgbClr val="000000"/>
                </a:solidFill>
                <a:latin typeface="+mj-lt"/>
              </a:rPr>
              <a:t> </a:t>
            </a:r>
            <a:r>
              <a:rPr lang="en-US" sz="2200" dirty="0" err="1">
                <a:solidFill>
                  <a:srgbClr val="000000"/>
                </a:solidFill>
                <a:latin typeface="+mj-lt"/>
              </a:rPr>
              <a:t>dựa</a:t>
            </a:r>
            <a:r>
              <a:rPr lang="en-US" sz="2200" dirty="0">
                <a:solidFill>
                  <a:srgbClr val="000000"/>
                </a:solidFill>
                <a:latin typeface="+mj-lt"/>
              </a:rPr>
              <a:t> </a:t>
            </a:r>
            <a:r>
              <a:rPr lang="en-US" sz="2200" dirty="0" err="1">
                <a:solidFill>
                  <a:srgbClr val="000000"/>
                </a:solidFill>
                <a:latin typeface="+mj-lt"/>
              </a:rPr>
              <a:t>trên</a:t>
            </a:r>
            <a:r>
              <a:rPr lang="en-US" sz="2200" dirty="0">
                <a:solidFill>
                  <a:srgbClr val="000000"/>
                </a:solidFill>
                <a:latin typeface="+mj-lt"/>
              </a:rPr>
              <a:t> </a:t>
            </a:r>
            <a:r>
              <a:rPr lang="en-US" sz="2200" dirty="0" err="1">
                <a:solidFill>
                  <a:srgbClr val="000000"/>
                </a:solidFill>
                <a:latin typeface="+mj-lt"/>
              </a:rPr>
              <a:t>phần</a:t>
            </a:r>
            <a:r>
              <a:rPr lang="en-US" sz="2200" dirty="0">
                <a:solidFill>
                  <a:srgbClr val="000000"/>
                </a:solidFill>
                <a:latin typeface="+mj-lt"/>
              </a:rPr>
              <a:t> </a:t>
            </a:r>
            <a:r>
              <a:rPr lang="en-US" sz="2200" dirty="0" err="1">
                <a:solidFill>
                  <a:srgbClr val="000000"/>
                </a:solidFill>
                <a:latin typeface="+mj-lt"/>
              </a:rPr>
              <a:t>thưởng</a:t>
            </a:r>
            <a:r>
              <a:rPr lang="en-US" sz="2200" dirty="0">
                <a:solidFill>
                  <a:srgbClr val="000000"/>
                </a:solidFill>
                <a:latin typeface="+mj-lt"/>
              </a:rPr>
              <a:t> </a:t>
            </a:r>
            <a:r>
              <a:rPr lang="en-US" sz="2200" dirty="0" err="1">
                <a:solidFill>
                  <a:srgbClr val="000000"/>
                </a:solidFill>
                <a:latin typeface="+mj-lt"/>
              </a:rPr>
              <a:t>hoặc</a:t>
            </a:r>
            <a:r>
              <a:rPr lang="en-US" sz="2200" dirty="0">
                <a:solidFill>
                  <a:srgbClr val="000000"/>
                </a:solidFill>
                <a:latin typeface="+mj-lt"/>
              </a:rPr>
              <a:t> </a:t>
            </a:r>
            <a:r>
              <a:rPr lang="en-US" sz="2200" dirty="0" err="1">
                <a:solidFill>
                  <a:srgbClr val="000000"/>
                </a:solidFill>
                <a:latin typeface="+mj-lt"/>
              </a:rPr>
              <a:t>hình</a:t>
            </a:r>
            <a:r>
              <a:rPr lang="en-US" sz="2200" dirty="0">
                <a:solidFill>
                  <a:srgbClr val="000000"/>
                </a:solidFill>
                <a:latin typeface="+mj-lt"/>
              </a:rPr>
              <a:t> </a:t>
            </a:r>
            <a:r>
              <a:rPr lang="en-US" sz="2200" dirty="0" err="1">
                <a:solidFill>
                  <a:srgbClr val="000000"/>
                </a:solidFill>
                <a:latin typeface="+mj-lt"/>
              </a:rPr>
              <a:t>phạt</a:t>
            </a:r>
            <a:r>
              <a:rPr lang="en-US" sz="2200" dirty="0">
                <a:solidFill>
                  <a:srgbClr val="000000"/>
                </a:solidFill>
                <a:latin typeface="+mj-lt"/>
              </a:rPr>
              <a:t>.</a:t>
            </a:r>
          </a:p>
        </p:txBody>
      </p:sp>
      <p:sp>
        <p:nvSpPr>
          <p:cNvPr id="15" name="TextBox 15"/>
          <p:cNvSpPr txBox="1"/>
          <p:nvPr/>
        </p:nvSpPr>
        <p:spPr>
          <a:xfrm>
            <a:off x="6972925" y="5152008"/>
            <a:ext cx="9664969" cy="2344873"/>
          </a:xfrm>
          <a:prstGeom prst="rect">
            <a:avLst/>
          </a:prstGeom>
        </p:spPr>
        <p:txBody>
          <a:bodyPr lIns="0" tIns="0" rIns="0" bIns="0" rtlCol="0" anchor="t">
            <a:spAutoFit/>
          </a:bodyPr>
          <a:lstStyle/>
          <a:p>
            <a:pPr>
              <a:lnSpc>
                <a:spcPts val="3080"/>
              </a:lnSpc>
            </a:pPr>
            <a:r>
              <a:rPr lang="en-US" sz="2200" dirty="0" err="1">
                <a:solidFill>
                  <a:srgbClr val="000000"/>
                </a:solidFill>
                <a:latin typeface="+mj-lt"/>
              </a:rPr>
              <a:t>Sử</a:t>
            </a:r>
            <a:r>
              <a:rPr lang="en-US" sz="2200" dirty="0">
                <a:solidFill>
                  <a:srgbClr val="000000"/>
                </a:solidFill>
                <a:latin typeface="+mj-lt"/>
              </a:rPr>
              <a:t> </a:t>
            </a:r>
            <a:r>
              <a:rPr lang="en-US" sz="2200" dirty="0" err="1">
                <a:solidFill>
                  <a:srgbClr val="000000"/>
                </a:solidFill>
                <a:latin typeface="+mj-lt"/>
              </a:rPr>
              <a:t>dụng</a:t>
            </a:r>
            <a:r>
              <a:rPr lang="en-US" sz="2200" dirty="0">
                <a:solidFill>
                  <a:srgbClr val="000000"/>
                </a:solidFill>
                <a:latin typeface="+mj-lt"/>
              </a:rPr>
              <a:t> Gymnasium Package,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nhà</a:t>
            </a:r>
            <a:r>
              <a:rPr lang="en-US" sz="2200" dirty="0">
                <a:solidFill>
                  <a:srgbClr val="000000"/>
                </a:solidFill>
                <a:latin typeface="+mj-lt"/>
              </a:rPr>
              <a:t> </a:t>
            </a:r>
            <a:r>
              <a:rPr lang="en-US" sz="2200" dirty="0" err="1">
                <a:solidFill>
                  <a:srgbClr val="000000"/>
                </a:solidFill>
                <a:latin typeface="+mj-lt"/>
              </a:rPr>
              <a:t>nghiên</a:t>
            </a:r>
            <a:r>
              <a:rPr lang="en-US" sz="2200" dirty="0">
                <a:solidFill>
                  <a:srgbClr val="000000"/>
                </a:solidFill>
                <a:latin typeface="+mj-lt"/>
              </a:rPr>
              <a:t> </a:t>
            </a:r>
            <a:r>
              <a:rPr lang="en-US" sz="2200" dirty="0" err="1">
                <a:solidFill>
                  <a:srgbClr val="000000"/>
                </a:solidFill>
                <a:latin typeface="+mj-lt"/>
              </a:rPr>
              <a:t>cứu</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lập</a:t>
            </a:r>
            <a:r>
              <a:rPr lang="en-US" sz="2200" dirty="0">
                <a:solidFill>
                  <a:srgbClr val="000000"/>
                </a:solidFill>
                <a:latin typeface="+mj-lt"/>
              </a:rPr>
              <a:t> </a:t>
            </a:r>
            <a:r>
              <a:rPr lang="en-US" sz="2200" dirty="0" err="1">
                <a:solidFill>
                  <a:srgbClr val="000000"/>
                </a:solidFill>
                <a:latin typeface="+mj-lt"/>
              </a:rPr>
              <a:t>trình</a:t>
            </a:r>
            <a:r>
              <a:rPr lang="en-US" sz="2200" dirty="0">
                <a:solidFill>
                  <a:srgbClr val="000000"/>
                </a:solidFill>
                <a:latin typeface="+mj-lt"/>
              </a:rPr>
              <a:t> </a:t>
            </a:r>
            <a:r>
              <a:rPr lang="en-US" sz="2200" dirty="0" err="1">
                <a:solidFill>
                  <a:srgbClr val="000000"/>
                </a:solidFill>
                <a:latin typeface="+mj-lt"/>
              </a:rPr>
              <a:t>viên</a:t>
            </a:r>
            <a:r>
              <a:rPr lang="en-US" sz="2200" dirty="0">
                <a:solidFill>
                  <a:srgbClr val="000000"/>
                </a:solidFill>
                <a:latin typeface="+mj-lt"/>
              </a:rPr>
              <a:t> </a:t>
            </a:r>
            <a:r>
              <a:rPr lang="en-US" sz="2200" dirty="0" err="1">
                <a:solidFill>
                  <a:srgbClr val="000000"/>
                </a:solidFill>
                <a:latin typeface="+mj-lt"/>
              </a:rPr>
              <a:t>có</a:t>
            </a:r>
            <a:r>
              <a:rPr lang="en-US" sz="2200" dirty="0">
                <a:solidFill>
                  <a:srgbClr val="000000"/>
                </a:solidFill>
                <a:latin typeface="+mj-lt"/>
              </a:rPr>
              <a:t> </a:t>
            </a:r>
            <a:r>
              <a:rPr lang="en-US" sz="2200" dirty="0" err="1">
                <a:solidFill>
                  <a:srgbClr val="000000"/>
                </a:solidFill>
                <a:latin typeface="+mj-lt"/>
              </a:rPr>
              <a:t>thể</a:t>
            </a:r>
            <a:r>
              <a:rPr lang="en-US" sz="2200" dirty="0">
                <a:solidFill>
                  <a:srgbClr val="000000"/>
                </a:solidFill>
                <a:latin typeface="+mj-lt"/>
              </a:rPr>
              <a:t> </a:t>
            </a:r>
            <a:r>
              <a:rPr lang="en-US" sz="2200" dirty="0" err="1">
                <a:solidFill>
                  <a:srgbClr val="000000"/>
                </a:solidFill>
                <a:latin typeface="+mj-lt"/>
              </a:rPr>
              <a:t>tạo</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kiểm</a:t>
            </a:r>
            <a:r>
              <a:rPr lang="en-US" sz="2200" dirty="0">
                <a:solidFill>
                  <a:srgbClr val="000000"/>
                </a:solidFill>
                <a:latin typeface="+mj-lt"/>
              </a:rPr>
              <a:t> </a:t>
            </a:r>
            <a:r>
              <a:rPr lang="en-US" sz="2200" dirty="0" err="1">
                <a:solidFill>
                  <a:srgbClr val="000000"/>
                </a:solidFill>
                <a:latin typeface="+mj-lt"/>
              </a:rPr>
              <a:t>tra</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thuật</a:t>
            </a:r>
            <a:r>
              <a:rPr lang="en-US" sz="2200" dirty="0">
                <a:solidFill>
                  <a:srgbClr val="000000"/>
                </a:solidFill>
                <a:latin typeface="+mj-lt"/>
              </a:rPr>
              <a:t> </a:t>
            </a:r>
            <a:r>
              <a:rPr lang="en-US" sz="2200" dirty="0" err="1">
                <a:solidFill>
                  <a:srgbClr val="000000"/>
                </a:solidFill>
                <a:latin typeface="+mj-lt"/>
              </a:rPr>
              <a:t>toán</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trên</a:t>
            </a:r>
            <a:r>
              <a:rPr lang="en-US" sz="2200" dirty="0">
                <a:solidFill>
                  <a:srgbClr val="000000"/>
                </a:solidFill>
                <a:latin typeface="+mj-lt"/>
              </a:rPr>
              <a:t> </a:t>
            </a:r>
            <a:r>
              <a:rPr lang="en-US" sz="2200" dirty="0" err="1">
                <a:solidFill>
                  <a:srgbClr val="000000"/>
                </a:solidFill>
                <a:latin typeface="+mj-lt"/>
              </a:rPr>
              <a:t>một</a:t>
            </a:r>
            <a:r>
              <a:rPr lang="en-US" sz="2200" dirty="0">
                <a:solidFill>
                  <a:srgbClr val="000000"/>
                </a:solidFill>
                <a:latin typeface="+mj-lt"/>
              </a:rPr>
              <a:t> </a:t>
            </a:r>
            <a:r>
              <a:rPr lang="en-US" sz="2200" dirty="0" err="1">
                <a:solidFill>
                  <a:srgbClr val="000000"/>
                </a:solidFill>
                <a:latin typeface="+mj-lt"/>
              </a:rPr>
              <a:t>loạt</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khác</a:t>
            </a:r>
            <a:r>
              <a:rPr lang="en-US" sz="2200" dirty="0">
                <a:solidFill>
                  <a:srgbClr val="000000"/>
                </a:solidFill>
                <a:latin typeface="+mj-lt"/>
              </a:rPr>
              <a:t> </a:t>
            </a:r>
            <a:r>
              <a:rPr lang="en-US" sz="2200" dirty="0" err="1">
                <a:solidFill>
                  <a:srgbClr val="000000"/>
                </a:solidFill>
                <a:latin typeface="+mj-lt"/>
              </a:rPr>
              <a:t>nhau</a:t>
            </a:r>
            <a:r>
              <a:rPr lang="en-US" sz="2200" dirty="0">
                <a:solidFill>
                  <a:srgbClr val="000000"/>
                </a:solidFill>
                <a:latin typeface="+mj-lt"/>
              </a:rPr>
              <a:t>, </a:t>
            </a:r>
            <a:r>
              <a:rPr lang="en-US" sz="2200" dirty="0" err="1">
                <a:solidFill>
                  <a:srgbClr val="000000"/>
                </a:solidFill>
                <a:latin typeface="+mj-lt"/>
              </a:rPr>
              <a:t>từ</a:t>
            </a:r>
            <a:r>
              <a:rPr lang="en-US" sz="2200" dirty="0">
                <a:solidFill>
                  <a:srgbClr val="000000"/>
                </a:solidFill>
                <a:latin typeface="+mj-lt"/>
              </a:rPr>
              <a:t> </a:t>
            </a:r>
            <a:r>
              <a:rPr lang="en-US" sz="2200" dirty="0" err="1">
                <a:solidFill>
                  <a:srgbClr val="000000"/>
                </a:solidFill>
                <a:latin typeface="+mj-lt"/>
              </a:rPr>
              <a:t>đơn</a:t>
            </a:r>
            <a:r>
              <a:rPr lang="en-US" sz="2200" dirty="0">
                <a:solidFill>
                  <a:srgbClr val="000000"/>
                </a:solidFill>
                <a:latin typeface="+mj-lt"/>
              </a:rPr>
              <a:t> </a:t>
            </a:r>
            <a:r>
              <a:rPr lang="en-US" sz="2200" dirty="0" err="1">
                <a:solidFill>
                  <a:srgbClr val="000000"/>
                </a:solidFill>
                <a:latin typeface="+mj-lt"/>
              </a:rPr>
              <a:t>giản</a:t>
            </a:r>
            <a:r>
              <a:rPr lang="en-US" sz="2200" dirty="0">
                <a:solidFill>
                  <a:srgbClr val="000000"/>
                </a:solidFill>
                <a:latin typeface="+mj-lt"/>
              </a:rPr>
              <a:t> </a:t>
            </a:r>
            <a:r>
              <a:rPr lang="en-US" sz="2200" dirty="0" err="1">
                <a:solidFill>
                  <a:srgbClr val="000000"/>
                </a:solidFill>
                <a:latin typeface="+mj-lt"/>
              </a:rPr>
              <a:t>đến</a:t>
            </a:r>
            <a:r>
              <a:rPr lang="en-US" sz="2200" dirty="0">
                <a:solidFill>
                  <a:srgbClr val="000000"/>
                </a:solidFill>
                <a:latin typeface="+mj-lt"/>
              </a:rPr>
              <a:t> </a:t>
            </a:r>
            <a:r>
              <a:rPr lang="en-US" sz="2200" dirty="0" err="1">
                <a:solidFill>
                  <a:srgbClr val="000000"/>
                </a:solidFill>
                <a:latin typeface="+mj-lt"/>
              </a:rPr>
              <a:t>phức</a:t>
            </a:r>
            <a:r>
              <a:rPr lang="en-US" sz="2200" dirty="0">
                <a:solidFill>
                  <a:srgbClr val="000000"/>
                </a:solidFill>
                <a:latin typeface="+mj-lt"/>
              </a:rPr>
              <a:t> </a:t>
            </a:r>
            <a:r>
              <a:rPr lang="en-US" sz="2200" dirty="0" err="1">
                <a:solidFill>
                  <a:srgbClr val="000000"/>
                </a:solidFill>
                <a:latin typeface="+mj-lt"/>
              </a:rPr>
              <a:t>tạp</a:t>
            </a:r>
            <a:r>
              <a:rPr lang="en-US" sz="2200" dirty="0">
                <a:solidFill>
                  <a:srgbClr val="000000"/>
                </a:solidFill>
                <a:latin typeface="+mj-lt"/>
              </a:rPr>
              <a:t>, </a:t>
            </a:r>
            <a:r>
              <a:rPr lang="en-US" sz="2200" dirty="0" err="1">
                <a:solidFill>
                  <a:srgbClr val="000000"/>
                </a:solidFill>
                <a:latin typeface="+mj-lt"/>
              </a:rPr>
              <a:t>để</a:t>
            </a:r>
            <a:r>
              <a:rPr lang="en-US" sz="2200" dirty="0">
                <a:solidFill>
                  <a:srgbClr val="000000"/>
                </a:solidFill>
                <a:latin typeface="+mj-lt"/>
              </a:rPr>
              <a:t> </a:t>
            </a:r>
            <a:r>
              <a:rPr lang="en-US" sz="2200" dirty="0" err="1">
                <a:solidFill>
                  <a:srgbClr val="000000"/>
                </a:solidFill>
                <a:latin typeface="+mj-lt"/>
              </a:rPr>
              <a:t>giải</a:t>
            </a:r>
            <a:r>
              <a:rPr lang="en-US" sz="2200" dirty="0">
                <a:solidFill>
                  <a:srgbClr val="000000"/>
                </a:solidFill>
                <a:latin typeface="+mj-lt"/>
              </a:rPr>
              <a:t> </a:t>
            </a:r>
            <a:r>
              <a:rPr lang="en-US" sz="2200" dirty="0" err="1">
                <a:solidFill>
                  <a:srgbClr val="000000"/>
                </a:solidFill>
                <a:latin typeface="+mj-lt"/>
              </a:rPr>
              <a:t>quyết</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từ</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đơn</a:t>
            </a:r>
            <a:r>
              <a:rPr lang="en-US" sz="2200" dirty="0">
                <a:solidFill>
                  <a:srgbClr val="000000"/>
                </a:solidFill>
                <a:latin typeface="+mj-lt"/>
              </a:rPr>
              <a:t> </a:t>
            </a:r>
            <a:r>
              <a:rPr lang="en-US" sz="2200" dirty="0" err="1">
                <a:solidFill>
                  <a:srgbClr val="000000"/>
                </a:solidFill>
                <a:latin typeface="+mj-lt"/>
              </a:rPr>
              <a:t>giản</a:t>
            </a:r>
            <a:r>
              <a:rPr lang="en-US" sz="2200" dirty="0">
                <a:solidFill>
                  <a:srgbClr val="000000"/>
                </a:solidFill>
                <a:latin typeface="+mj-lt"/>
              </a:rPr>
              <a:t> </a:t>
            </a:r>
            <a:r>
              <a:rPr lang="en-US" sz="2200" dirty="0" err="1">
                <a:solidFill>
                  <a:srgbClr val="000000"/>
                </a:solidFill>
                <a:latin typeface="+mj-lt"/>
              </a:rPr>
              <a:t>đến</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phức</a:t>
            </a:r>
            <a:r>
              <a:rPr lang="en-US" sz="2200" dirty="0">
                <a:solidFill>
                  <a:srgbClr val="000000"/>
                </a:solidFill>
                <a:latin typeface="+mj-lt"/>
              </a:rPr>
              <a:t> </a:t>
            </a:r>
            <a:r>
              <a:rPr lang="en-US" sz="2200" dirty="0" err="1">
                <a:solidFill>
                  <a:srgbClr val="000000"/>
                </a:solidFill>
                <a:latin typeface="+mj-lt"/>
              </a:rPr>
              <a:t>tạp</a:t>
            </a:r>
            <a:r>
              <a:rPr lang="en-US" sz="2200" dirty="0">
                <a:solidFill>
                  <a:srgbClr val="000000"/>
                </a:solidFill>
                <a:latin typeface="+mj-lt"/>
              </a:rPr>
              <a:t> </a:t>
            </a:r>
            <a:r>
              <a:rPr lang="en-US" sz="2200" dirty="0" err="1">
                <a:solidFill>
                  <a:srgbClr val="000000"/>
                </a:solidFill>
                <a:latin typeface="+mj-lt"/>
              </a:rPr>
              <a:t>như</a:t>
            </a:r>
            <a:r>
              <a:rPr lang="en-US" sz="2200" dirty="0">
                <a:solidFill>
                  <a:srgbClr val="000000"/>
                </a:solidFill>
                <a:latin typeface="+mj-lt"/>
              </a:rPr>
              <a:t> </a:t>
            </a:r>
            <a:r>
              <a:rPr lang="en-US" sz="2200" dirty="0" err="1">
                <a:solidFill>
                  <a:srgbClr val="000000"/>
                </a:solidFill>
                <a:latin typeface="+mj-lt"/>
              </a:rPr>
              <a:t>tự</a:t>
            </a:r>
            <a:r>
              <a:rPr lang="en-US" sz="2200" dirty="0">
                <a:solidFill>
                  <a:srgbClr val="000000"/>
                </a:solidFill>
                <a:latin typeface="+mj-lt"/>
              </a:rPr>
              <a:t> </a:t>
            </a:r>
            <a:r>
              <a:rPr lang="en-US" sz="2200" dirty="0" err="1">
                <a:solidFill>
                  <a:srgbClr val="000000"/>
                </a:solidFill>
                <a:latin typeface="+mj-lt"/>
              </a:rPr>
              <a:t>động</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sản</a:t>
            </a:r>
            <a:r>
              <a:rPr lang="en-US" sz="2200" dirty="0">
                <a:solidFill>
                  <a:srgbClr val="000000"/>
                </a:solidFill>
                <a:latin typeface="+mj-lt"/>
              </a:rPr>
              <a:t> </a:t>
            </a:r>
            <a:r>
              <a:rPr lang="en-US" sz="2200" dirty="0" err="1">
                <a:solidFill>
                  <a:srgbClr val="000000"/>
                </a:solidFill>
                <a:latin typeface="+mj-lt"/>
              </a:rPr>
              <a:t>xuất</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bài</a:t>
            </a:r>
            <a:r>
              <a:rPr lang="en-US" sz="2200" dirty="0">
                <a:solidFill>
                  <a:srgbClr val="000000"/>
                </a:solidFill>
                <a:latin typeface="+mj-lt"/>
              </a:rPr>
              <a:t> </a:t>
            </a:r>
            <a:r>
              <a:rPr lang="en-US" sz="2200" dirty="0" err="1">
                <a:solidFill>
                  <a:srgbClr val="000000"/>
                </a:solidFill>
                <a:latin typeface="+mj-lt"/>
              </a:rPr>
              <a:t>toán</a:t>
            </a:r>
            <a:r>
              <a:rPr lang="en-US" sz="2200" dirty="0">
                <a:solidFill>
                  <a:srgbClr val="000000"/>
                </a:solidFill>
                <a:latin typeface="+mj-lt"/>
              </a:rPr>
              <a:t> </a:t>
            </a:r>
            <a:r>
              <a:rPr lang="en-US" sz="2200" dirty="0" err="1">
                <a:solidFill>
                  <a:srgbClr val="000000"/>
                </a:solidFill>
                <a:latin typeface="+mj-lt"/>
              </a:rPr>
              <a:t>tối</a:t>
            </a:r>
            <a:r>
              <a:rPr lang="en-US" sz="2200" dirty="0">
                <a:solidFill>
                  <a:srgbClr val="000000"/>
                </a:solidFill>
                <a:latin typeface="+mj-lt"/>
              </a:rPr>
              <a:t> </a:t>
            </a:r>
            <a:r>
              <a:rPr lang="en-US" sz="2200" dirty="0" err="1">
                <a:solidFill>
                  <a:srgbClr val="000000"/>
                </a:solidFill>
                <a:latin typeface="+mj-lt"/>
              </a:rPr>
              <a:t>ưu</a:t>
            </a:r>
            <a:r>
              <a:rPr lang="en-US" sz="2200" dirty="0">
                <a:solidFill>
                  <a:srgbClr val="000000"/>
                </a:solidFill>
                <a:latin typeface="+mj-lt"/>
              </a:rPr>
              <a:t> </a:t>
            </a:r>
            <a:r>
              <a:rPr lang="en-US" sz="2200" dirty="0" err="1">
                <a:solidFill>
                  <a:srgbClr val="000000"/>
                </a:solidFill>
                <a:latin typeface="+mj-lt"/>
              </a:rPr>
              <a:t>hóa</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lĩnh</a:t>
            </a:r>
            <a:r>
              <a:rPr lang="en-US" sz="2200" dirty="0">
                <a:solidFill>
                  <a:srgbClr val="000000"/>
                </a:solidFill>
                <a:latin typeface="+mj-lt"/>
              </a:rPr>
              <a:t> </a:t>
            </a:r>
            <a:r>
              <a:rPr lang="en-US" sz="2200" dirty="0" err="1">
                <a:solidFill>
                  <a:srgbClr val="000000"/>
                </a:solidFill>
                <a:latin typeface="+mj-lt"/>
              </a:rPr>
              <a:t>vực</a:t>
            </a:r>
            <a:r>
              <a:rPr lang="en-US" sz="2200" dirty="0">
                <a:solidFill>
                  <a:srgbClr val="000000"/>
                </a:solidFill>
                <a:latin typeface="+mj-lt"/>
              </a:rPr>
              <a:t> </a:t>
            </a:r>
            <a:r>
              <a:rPr lang="en-US" sz="2200" dirty="0" err="1">
                <a:solidFill>
                  <a:srgbClr val="000000"/>
                </a:solidFill>
                <a:latin typeface="+mj-lt"/>
              </a:rPr>
              <a:t>kinh</a:t>
            </a:r>
            <a:r>
              <a:rPr lang="en-US" sz="2200" dirty="0">
                <a:solidFill>
                  <a:srgbClr val="000000"/>
                </a:solidFill>
                <a:latin typeface="+mj-lt"/>
              </a:rPr>
              <a:t> </a:t>
            </a:r>
            <a:r>
              <a:rPr lang="en-US" sz="2200" dirty="0" err="1">
                <a:solidFill>
                  <a:srgbClr val="000000"/>
                </a:solidFill>
                <a:latin typeface="+mj-lt"/>
              </a:rPr>
              <a:t>tế</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tài</a:t>
            </a:r>
            <a:r>
              <a:rPr lang="en-US" sz="2200" dirty="0">
                <a:solidFill>
                  <a:srgbClr val="000000"/>
                </a:solidFill>
                <a:latin typeface="+mj-lt"/>
              </a:rPr>
              <a:t> </a:t>
            </a:r>
            <a:r>
              <a:rPr lang="en-US" sz="2200" dirty="0" err="1">
                <a:solidFill>
                  <a:srgbClr val="000000"/>
                </a:solidFill>
                <a:latin typeface="+mj-lt"/>
              </a:rPr>
              <a:t>chính</a:t>
            </a:r>
            <a:r>
              <a:rPr lang="en-US" sz="2200" dirty="0">
                <a:solidFill>
                  <a:srgbClr val="000000"/>
                </a:solidFill>
                <a:latin typeface="+mj-lt"/>
              </a:rPr>
              <a:t>.</a:t>
            </a:r>
          </a:p>
          <a:p>
            <a:pPr>
              <a:lnSpc>
                <a:spcPts val="3080"/>
              </a:lnSpc>
            </a:pPr>
            <a:endParaRPr lang="en-US" sz="2000" dirty="0">
              <a:solidFill>
                <a:srgbClr val="000000"/>
              </a:solidFill>
              <a:latin typeface="Open Sauce"/>
            </a:endParaRPr>
          </a:p>
        </p:txBody>
      </p:sp>
      <p:sp>
        <p:nvSpPr>
          <p:cNvPr id="16" name="TextBox 16"/>
          <p:cNvSpPr txBox="1"/>
          <p:nvPr/>
        </p:nvSpPr>
        <p:spPr>
          <a:xfrm>
            <a:off x="7879112" y="337233"/>
            <a:ext cx="4321719" cy="961771"/>
          </a:xfrm>
          <a:prstGeom prst="rect">
            <a:avLst/>
          </a:prstGeom>
        </p:spPr>
        <p:txBody>
          <a:bodyPr lIns="0" tIns="0" rIns="0" bIns="0" rtlCol="0" anchor="t">
            <a:spAutoFit/>
          </a:bodyPr>
          <a:lstStyle/>
          <a:p>
            <a:pPr>
              <a:lnSpc>
                <a:spcPts val="7411"/>
              </a:lnSpc>
            </a:pPr>
            <a:r>
              <a:rPr lang="en-US" sz="6799">
                <a:solidFill>
                  <a:srgbClr val="000000"/>
                </a:solidFill>
                <a:latin typeface="Open Sans Bold Bold"/>
              </a:rPr>
              <a:t>KẾT LUẬN</a:t>
            </a:r>
          </a:p>
        </p:txBody>
      </p:sp>
      <p:sp>
        <p:nvSpPr>
          <p:cNvPr id="17" name="TextBox 17"/>
          <p:cNvSpPr txBox="1"/>
          <p:nvPr/>
        </p:nvSpPr>
        <p:spPr>
          <a:xfrm>
            <a:off x="6979852" y="7552821"/>
            <a:ext cx="9664969" cy="1932940"/>
          </a:xfrm>
          <a:prstGeom prst="rect">
            <a:avLst/>
          </a:prstGeom>
        </p:spPr>
        <p:txBody>
          <a:bodyPr lIns="0" tIns="0" rIns="0" bIns="0" rtlCol="0" anchor="t">
            <a:spAutoFit/>
          </a:bodyPr>
          <a:lstStyle/>
          <a:p>
            <a:pPr>
              <a:lnSpc>
                <a:spcPts val="3080"/>
              </a:lnSpc>
            </a:pPr>
            <a:r>
              <a:rPr lang="en-US" sz="2200" dirty="0" err="1">
                <a:solidFill>
                  <a:srgbClr val="000000"/>
                </a:solidFill>
                <a:latin typeface="+mj-lt"/>
              </a:rPr>
              <a:t>Hướng</a:t>
            </a:r>
            <a:r>
              <a:rPr lang="en-US" sz="2200" dirty="0">
                <a:solidFill>
                  <a:srgbClr val="000000"/>
                </a:solidFill>
                <a:latin typeface="+mj-lt"/>
              </a:rPr>
              <a:t> </a:t>
            </a:r>
            <a:r>
              <a:rPr lang="en-US" sz="2200" dirty="0" err="1">
                <a:solidFill>
                  <a:srgbClr val="000000"/>
                </a:solidFill>
                <a:latin typeface="+mj-lt"/>
              </a:rPr>
              <a:t>phát</a:t>
            </a:r>
            <a:r>
              <a:rPr lang="en-US" sz="2200" dirty="0">
                <a:solidFill>
                  <a:srgbClr val="000000"/>
                </a:solidFill>
                <a:latin typeface="+mj-lt"/>
              </a:rPr>
              <a:t> </a:t>
            </a:r>
            <a:r>
              <a:rPr lang="en-US" sz="2200" dirty="0" err="1">
                <a:solidFill>
                  <a:srgbClr val="000000"/>
                </a:solidFill>
                <a:latin typeface="+mj-lt"/>
              </a:rPr>
              <a:t>triển</a:t>
            </a:r>
            <a:r>
              <a:rPr lang="en-US" sz="2200" dirty="0">
                <a:solidFill>
                  <a:srgbClr val="000000"/>
                </a:solidFill>
                <a:latin typeface="+mj-lt"/>
              </a:rPr>
              <a:t> </a:t>
            </a:r>
            <a:r>
              <a:rPr lang="en-US" sz="2200" dirty="0" err="1">
                <a:solidFill>
                  <a:srgbClr val="000000"/>
                </a:solidFill>
                <a:latin typeface="+mj-lt"/>
              </a:rPr>
              <a:t>tiềm</a:t>
            </a:r>
            <a:r>
              <a:rPr lang="en-US" sz="2200" dirty="0">
                <a:solidFill>
                  <a:srgbClr val="000000"/>
                </a:solidFill>
                <a:latin typeface="+mj-lt"/>
              </a:rPr>
              <a:t> </a:t>
            </a:r>
            <a:r>
              <a:rPr lang="en-US" sz="2200" dirty="0" err="1">
                <a:solidFill>
                  <a:srgbClr val="000000"/>
                </a:solidFill>
                <a:latin typeface="+mj-lt"/>
              </a:rPr>
              <a:t>năng</a:t>
            </a:r>
            <a:r>
              <a:rPr lang="en-US" sz="2200" dirty="0">
                <a:solidFill>
                  <a:srgbClr val="000000"/>
                </a:solidFill>
                <a:latin typeface="+mj-lt"/>
              </a:rPr>
              <a:t> </a:t>
            </a:r>
            <a:r>
              <a:rPr lang="en-US" sz="2200" dirty="0" err="1">
                <a:solidFill>
                  <a:srgbClr val="000000"/>
                </a:solidFill>
                <a:latin typeface="+mj-lt"/>
              </a:rPr>
              <a:t>của</a:t>
            </a:r>
            <a:r>
              <a:rPr lang="en-US" sz="2200" dirty="0">
                <a:solidFill>
                  <a:srgbClr val="000000"/>
                </a:solidFill>
                <a:latin typeface="+mj-lt"/>
              </a:rPr>
              <a:t> Learning from Rewards </a:t>
            </a:r>
            <a:r>
              <a:rPr lang="en-US" sz="2200" dirty="0" err="1">
                <a:solidFill>
                  <a:srgbClr val="000000"/>
                </a:solidFill>
                <a:latin typeface="+mj-lt"/>
              </a:rPr>
              <a:t>và</a:t>
            </a:r>
            <a:r>
              <a:rPr lang="en-US" sz="2200" dirty="0">
                <a:solidFill>
                  <a:srgbClr val="000000"/>
                </a:solidFill>
                <a:latin typeface="+mj-lt"/>
              </a:rPr>
              <a:t> Gymnasium Package </a:t>
            </a:r>
            <a:r>
              <a:rPr lang="en-US" sz="2200" dirty="0" err="1">
                <a:solidFill>
                  <a:srgbClr val="000000"/>
                </a:solidFill>
                <a:latin typeface="+mj-lt"/>
              </a:rPr>
              <a:t>có</a:t>
            </a:r>
            <a:r>
              <a:rPr lang="en-US" sz="2200" dirty="0">
                <a:solidFill>
                  <a:srgbClr val="000000"/>
                </a:solidFill>
                <a:latin typeface="+mj-lt"/>
              </a:rPr>
              <a:t> </a:t>
            </a:r>
            <a:r>
              <a:rPr lang="en-US" sz="2200" dirty="0" err="1">
                <a:solidFill>
                  <a:srgbClr val="000000"/>
                </a:solidFill>
                <a:latin typeface="+mj-lt"/>
              </a:rPr>
              <a:t>thể</a:t>
            </a:r>
            <a:r>
              <a:rPr lang="en-US" sz="2200" dirty="0">
                <a:solidFill>
                  <a:srgbClr val="000000"/>
                </a:solidFill>
                <a:latin typeface="+mj-lt"/>
              </a:rPr>
              <a:t> bao </a:t>
            </a:r>
            <a:r>
              <a:rPr lang="en-US" sz="2200" dirty="0" err="1">
                <a:solidFill>
                  <a:srgbClr val="000000"/>
                </a:solidFill>
                <a:latin typeface="+mj-lt"/>
              </a:rPr>
              <a:t>gồm</a:t>
            </a:r>
            <a:r>
              <a:rPr lang="en-US" sz="2200" dirty="0">
                <a:solidFill>
                  <a:srgbClr val="000000"/>
                </a:solidFill>
                <a:latin typeface="+mj-lt"/>
              </a:rPr>
              <a:t> </a:t>
            </a:r>
            <a:r>
              <a:rPr lang="en-US" sz="2200" dirty="0" err="1">
                <a:solidFill>
                  <a:srgbClr val="000000"/>
                </a:solidFill>
                <a:latin typeface="+mj-lt"/>
              </a:rPr>
              <a:t>mở</a:t>
            </a:r>
            <a:r>
              <a:rPr lang="en-US" sz="2200" dirty="0">
                <a:solidFill>
                  <a:srgbClr val="000000"/>
                </a:solidFill>
                <a:latin typeface="+mj-lt"/>
              </a:rPr>
              <a:t> </a:t>
            </a:r>
            <a:r>
              <a:rPr lang="en-US" sz="2200" dirty="0" err="1">
                <a:solidFill>
                  <a:srgbClr val="000000"/>
                </a:solidFill>
                <a:latin typeface="+mj-lt"/>
              </a:rPr>
              <a:t>rộng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hình</a:t>
            </a:r>
            <a:r>
              <a:rPr lang="en-US" sz="2200" dirty="0">
                <a:solidFill>
                  <a:srgbClr val="000000"/>
                </a:solidFill>
                <a:latin typeface="+mj-lt"/>
              </a:rPr>
              <a:t> </a:t>
            </a:r>
            <a:r>
              <a:rPr lang="en-US" sz="2200" dirty="0" err="1">
                <a:solidFill>
                  <a:srgbClr val="000000"/>
                </a:solidFill>
                <a:latin typeface="+mj-lt"/>
              </a:rPr>
              <a:t>học</a:t>
            </a:r>
            <a:r>
              <a:rPr lang="en-US" sz="2200" dirty="0">
                <a:solidFill>
                  <a:srgbClr val="000000"/>
                </a:solidFill>
                <a:latin typeface="+mj-lt"/>
              </a:rPr>
              <a:t> </a:t>
            </a:r>
            <a:r>
              <a:rPr lang="en-US" sz="2200" dirty="0" err="1">
                <a:solidFill>
                  <a:srgbClr val="000000"/>
                </a:solidFill>
                <a:latin typeface="+mj-lt"/>
              </a:rPr>
              <a:t>tăng</a:t>
            </a:r>
            <a:r>
              <a:rPr lang="en-US" sz="2200" dirty="0">
                <a:solidFill>
                  <a:srgbClr val="000000"/>
                </a:solidFill>
                <a:latin typeface="+mj-lt"/>
              </a:rPr>
              <a:t> </a:t>
            </a:r>
            <a:r>
              <a:rPr lang="en-US" sz="2200" dirty="0" err="1">
                <a:solidFill>
                  <a:srgbClr val="000000"/>
                </a:solidFill>
                <a:latin typeface="+mj-lt"/>
              </a:rPr>
              <a:t>cường</a:t>
            </a:r>
            <a:r>
              <a:rPr lang="en-US" sz="2200" dirty="0">
                <a:solidFill>
                  <a:srgbClr val="000000"/>
                </a:solidFill>
                <a:latin typeface="+mj-lt"/>
              </a:rPr>
              <a:t> </a:t>
            </a:r>
            <a:r>
              <a:rPr lang="en-US" sz="2200" dirty="0" err="1">
                <a:solidFill>
                  <a:srgbClr val="000000"/>
                </a:solidFill>
                <a:latin typeface="+mj-lt"/>
              </a:rPr>
              <a:t>để</a:t>
            </a:r>
            <a:r>
              <a:rPr lang="en-US" sz="2200" dirty="0">
                <a:solidFill>
                  <a:srgbClr val="000000"/>
                </a:solidFill>
                <a:latin typeface="+mj-lt"/>
              </a:rPr>
              <a:t> </a:t>
            </a:r>
            <a:r>
              <a:rPr lang="en-US" sz="2200" dirty="0" err="1">
                <a:solidFill>
                  <a:srgbClr val="000000"/>
                </a:solidFill>
                <a:latin typeface="+mj-lt"/>
              </a:rPr>
              <a:t>giải</a:t>
            </a:r>
            <a:r>
              <a:rPr lang="en-US" sz="2200" dirty="0">
                <a:solidFill>
                  <a:srgbClr val="000000"/>
                </a:solidFill>
                <a:latin typeface="+mj-lt"/>
              </a:rPr>
              <a:t> </a:t>
            </a:r>
            <a:r>
              <a:rPr lang="en-US" sz="2200" dirty="0" err="1">
                <a:solidFill>
                  <a:srgbClr val="000000"/>
                </a:solidFill>
                <a:latin typeface="+mj-lt"/>
              </a:rPr>
              <a:t>quyết</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vấn</a:t>
            </a:r>
            <a:r>
              <a:rPr lang="en-US" sz="2200" dirty="0">
                <a:solidFill>
                  <a:srgbClr val="000000"/>
                </a:solidFill>
                <a:latin typeface="+mj-lt"/>
              </a:rPr>
              <a:t> </a:t>
            </a:r>
            <a:r>
              <a:rPr lang="en-US" sz="2200" dirty="0" err="1">
                <a:solidFill>
                  <a:srgbClr val="000000"/>
                </a:solidFill>
                <a:latin typeface="+mj-lt"/>
              </a:rPr>
              <a:t>đề</a:t>
            </a:r>
            <a:r>
              <a:rPr lang="en-US" sz="2200" dirty="0">
                <a:solidFill>
                  <a:srgbClr val="000000"/>
                </a:solidFill>
                <a:latin typeface="+mj-lt"/>
              </a:rPr>
              <a:t> </a:t>
            </a:r>
            <a:r>
              <a:rPr lang="en-US" sz="2200" dirty="0" err="1">
                <a:solidFill>
                  <a:srgbClr val="000000"/>
                </a:solidFill>
                <a:latin typeface="+mj-lt"/>
              </a:rPr>
              <a:t>khó</a:t>
            </a:r>
            <a:r>
              <a:rPr lang="en-US" sz="2200" dirty="0">
                <a:solidFill>
                  <a:srgbClr val="000000"/>
                </a:solidFill>
                <a:latin typeface="+mj-lt"/>
              </a:rPr>
              <a:t> </a:t>
            </a:r>
            <a:r>
              <a:rPr lang="en-US" sz="2200" dirty="0" err="1">
                <a:solidFill>
                  <a:srgbClr val="000000"/>
                </a:solidFill>
                <a:latin typeface="+mj-lt"/>
              </a:rPr>
              <a:t>khăn</a:t>
            </a:r>
            <a:r>
              <a:rPr lang="en-US" sz="2200" dirty="0">
                <a:solidFill>
                  <a:srgbClr val="000000"/>
                </a:solidFill>
                <a:latin typeface="+mj-lt"/>
              </a:rPr>
              <a:t> </a:t>
            </a:r>
            <a:r>
              <a:rPr lang="en-US" sz="2200" dirty="0" err="1">
                <a:solidFill>
                  <a:srgbClr val="000000"/>
                </a:solidFill>
                <a:latin typeface="+mj-lt"/>
              </a:rPr>
              <a:t>hơn</a:t>
            </a:r>
            <a:r>
              <a:rPr lang="en-US" sz="2200" dirty="0">
                <a:solidFill>
                  <a:srgbClr val="000000"/>
                </a:solidFill>
                <a:latin typeface="+mj-lt"/>
              </a:rPr>
              <a:t> </a:t>
            </a:r>
            <a:r>
              <a:rPr lang="en-US" sz="2200" dirty="0" err="1">
                <a:solidFill>
                  <a:srgbClr val="000000"/>
                </a:solidFill>
                <a:latin typeface="+mj-lt"/>
              </a:rPr>
              <a:t>trong</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môi</a:t>
            </a:r>
            <a:r>
              <a:rPr lang="en-US" sz="2200" dirty="0">
                <a:solidFill>
                  <a:srgbClr val="000000"/>
                </a:solidFill>
                <a:latin typeface="+mj-lt"/>
              </a:rPr>
              <a:t> </a:t>
            </a:r>
            <a:r>
              <a:rPr lang="en-US" sz="2200" dirty="0" err="1">
                <a:solidFill>
                  <a:srgbClr val="000000"/>
                </a:solidFill>
                <a:latin typeface="+mj-lt"/>
              </a:rPr>
              <a:t>trường</a:t>
            </a:r>
            <a:r>
              <a:rPr lang="en-US" sz="2200" dirty="0">
                <a:solidFill>
                  <a:srgbClr val="000000"/>
                </a:solidFill>
                <a:latin typeface="+mj-lt"/>
              </a:rPr>
              <a:t> </a:t>
            </a:r>
            <a:r>
              <a:rPr lang="en-US" sz="2200" dirty="0" err="1">
                <a:solidFill>
                  <a:srgbClr val="000000"/>
                </a:solidFill>
                <a:latin typeface="+mj-lt"/>
              </a:rPr>
              <a:t>mô</a:t>
            </a:r>
            <a:r>
              <a:rPr lang="en-US" sz="2200" dirty="0">
                <a:solidFill>
                  <a:srgbClr val="000000"/>
                </a:solidFill>
                <a:latin typeface="+mj-lt"/>
              </a:rPr>
              <a:t> </a:t>
            </a:r>
            <a:r>
              <a:rPr lang="en-US" sz="2200" dirty="0" err="1">
                <a:solidFill>
                  <a:srgbClr val="000000"/>
                </a:solidFill>
                <a:latin typeface="+mj-lt"/>
              </a:rPr>
              <a:t>phỏng</a:t>
            </a:r>
            <a:r>
              <a:rPr lang="en-US" sz="2200" dirty="0">
                <a:solidFill>
                  <a:srgbClr val="000000"/>
                </a:solidFill>
                <a:latin typeface="+mj-lt"/>
              </a:rPr>
              <a:t>, </a:t>
            </a:r>
            <a:r>
              <a:rPr lang="en-US" sz="2200" dirty="0" err="1">
                <a:solidFill>
                  <a:srgbClr val="000000"/>
                </a:solidFill>
                <a:latin typeface="+mj-lt"/>
              </a:rPr>
              <a:t>tập</a:t>
            </a:r>
            <a:r>
              <a:rPr lang="en-US" sz="2200" dirty="0">
                <a:solidFill>
                  <a:srgbClr val="000000"/>
                </a:solidFill>
                <a:latin typeface="+mj-lt"/>
              </a:rPr>
              <a:t> </a:t>
            </a:r>
            <a:r>
              <a:rPr lang="en-US" sz="2200" dirty="0" err="1">
                <a:solidFill>
                  <a:srgbClr val="000000"/>
                </a:solidFill>
                <a:latin typeface="+mj-lt"/>
              </a:rPr>
              <a:t>trung</a:t>
            </a:r>
            <a:r>
              <a:rPr lang="en-US" sz="2200" dirty="0">
                <a:solidFill>
                  <a:srgbClr val="000000"/>
                </a:solidFill>
                <a:latin typeface="+mj-lt"/>
              </a:rPr>
              <a:t> </a:t>
            </a:r>
            <a:r>
              <a:rPr lang="en-US" sz="2200" dirty="0" err="1">
                <a:solidFill>
                  <a:srgbClr val="000000"/>
                </a:solidFill>
                <a:latin typeface="+mj-lt"/>
              </a:rPr>
              <a:t>vào</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ứng</a:t>
            </a:r>
            <a:r>
              <a:rPr lang="en-US" sz="2200" dirty="0">
                <a:solidFill>
                  <a:srgbClr val="000000"/>
                </a:solidFill>
                <a:latin typeface="+mj-lt"/>
              </a:rPr>
              <a:t> </a:t>
            </a:r>
            <a:r>
              <a:rPr lang="en-US" sz="2200" dirty="0" err="1">
                <a:solidFill>
                  <a:srgbClr val="000000"/>
                </a:solidFill>
                <a:latin typeface="+mj-lt"/>
              </a:rPr>
              <a:t>dụng</a:t>
            </a:r>
            <a:r>
              <a:rPr lang="en-US" sz="2200" dirty="0">
                <a:solidFill>
                  <a:srgbClr val="000000"/>
                </a:solidFill>
                <a:latin typeface="+mj-lt"/>
              </a:rPr>
              <a:t> </a:t>
            </a:r>
            <a:r>
              <a:rPr lang="en-US" sz="2200" dirty="0" err="1">
                <a:solidFill>
                  <a:srgbClr val="000000"/>
                </a:solidFill>
                <a:latin typeface="+mj-lt"/>
              </a:rPr>
              <a:t>thực</a:t>
            </a:r>
            <a:r>
              <a:rPr lang="en-US" sz="2200" dirty="0">
                <a:solidFill>
                  <a:srgbClr val="000000"/>
                </a:solidFill>
                <a:latin typeface="+mj-lt"/>
              </a:rPr>
              <a:t> </a:t>
            </a:r>
            <a:r>
              <a:rPr lang="en-US" sz="2200" dirty="0" err="1">
                <a:solidFill>
                  <a:srgbClr val="000000"/>
                </a:solidFill>
                <a:latin typeface="+mj-lt"/>
              </a:rPr>
              <a:t>tế</a:t>
            </a:r>
            <a:r>
              <a:rPr lang="en-US" sz="2200" dirty="0">
                <a:solidFill>
                  <a:srgbClr val="000000"/>
                </a:solidFill>
                <a:latin typeface="+mj-lt"/>
              </a:rPr>
              <a:t> </a:t>
            </a:r>
            <a:r>
              <a:rPr lang="en-US" sz="2200" dirty="0" err="1">
                <a:solidFill>
                  <a:srgbClr val="000000"/>
                </a:solidFill>
                <a:latin typeface="+mj-lt"/>
              </a:rPr>
              <a:t>và</a:t>
            </a:r>
            <a:r>
              <a:rPr lang="en-US" sz="2200" dirty="0">
                <a:solidFill>
                  <a:srgbClr val="000000"/>
                </a:solidFill>
                <a:latin typeface="+mj-lt"/>
              </a:rPr>
              <a:t> </a:t>
            </a:r>
            <a:r>
              <a:rPr lang="en-US" sz="2200" dirty="0" err="1">
                <a:solidFill>
                  <a:srgbClr val="000000"/>
                </a:solidFill>
                <a:latin typeface="+mj-lt"/>
              </a:rPr>
              <a:t>tích</a:t>
            </a:r>
            <a:r>
              <a:rPr lang="en-US" sz="2200" dirty="0">
                <a:solidFill>
                  <a:srgbClr val="000000"/>
                </a:solidFill>
                <a:latin typeface="+mj-lt"/>
              </a:rPr>
              <a:t> </a:t>
            </a:r>
            <a:r>
              <a:rPr lang="en-US" sz="2200" dirty="0" err="1">
                <a:solidFill>
                  <a:srgbClr val="000000"/>
                </a:solidFill>
                <a:latin typeface="+mj-lt"/>
              </a:rPr>
              <a:t>hợp</a:t>
            </a:r>
            <a:r>
              <a:rPr lang="en-US" sz="2200" dirty="0">
                <a:solidFill>
                  <a:srgbClr val="000000"/>
                </a:solidFill>
                <a:latin typeface="+mj-lt"/>
              </a:rPr>
              <a:t> </a:t>
            </a:r>
            <a:r>
              <a:rPr lang="en-US" sz="2200" dirty="0" err="1">
                <a:solidFill>
                  <a:srgbClr val="000000"/>
                </a:solidFill>
                <a:latin typeface="+mj-lt"/>
              </a:rPr>
              <a:t>các</a:t>
            </a:r>
            <a:r>
              <a:rPr lang="en-US" sz="2200" dirty="0">
                <a:solidFill>
                  <a:srgbClr val="000000"/>
                </a:solidFill>
                <a:latin typeface="+mj-lt"/>
              </a:rPr>
              <a:t> </a:t>
            </a:r>
            <a:r>
              <a:rPr lang="en-US" sz="2200" dirty="0" err="1">
                <a:solidFill>
                  <a:srgbClr val="000000"/>
                </a:solidFill>
                <a:latin typeface="+mj-lt"/>
              </a:rPr>
              <a:t>công</a:t>
            </a:r>
            <a:r>
              <a:rPr lang="en-US" sz="2200" dirty="0">
                <a:solidFill>
                  <a:srgbClr val="000000"/>
                </a:solidFill>
                <a:latin typeface="+mj-lt"/>
              </a:rPr>
              <a:t> </a:t>
            </a:r>
            <a:r>
              <a:rPr lang="en-US" sz="2200" dirty="0" err="1">
                <a:solidFill>
                  <a:srgbClr val="000000"/>
                </a:solidFill>
                <a:latin typeface="+mj-lt"/>
              </a:rPr>
              <a:t>nghệ</a:t>
            </a:r>
            <a:r>
              <a:rPr lang="en-US" sz="2200" dirty="0">
                <a:solidFill>
                  <a:srgbClr val="000000"/>
                </a:solidFill>
                <a:latin typeface="+mj-lt"/>
              </a:rPr>
              <a:t> </a:t>
            </a:r>
            <a:r>
              <a:rPr lang="en-US" sz="2200" dirty="0" err="1">
                <a:solidFill>
                  <a:srgbClr val="000000"/>
                </a:solidFill>
                <a:latin typeface="+mj-lt"/>
              </a:rPr>
              <a:t>mới</a:t>
            </a:r>
            <a:r>
              <a:rPr lang="en-US" sz="2200" dirty="0">
                <a:solidFill>
                  <a:srgbClr val="000000"/>
                </a:solidFill>
                <a:latin typeface="+mj-lt"/>
              </a:rPr>
              <a:t> </a:t>
            </a:r>
            <a:r>
              <a:rPr lang="en-US" sz="2200" dirty="0" err="1">
                <a:solidFill>
                  <a:srgbClr val="000000"/>
                </a:solidFill>
                <a:latin typeface="+mj-lt"/>
              </a:rPr>
              <a:t>vào</a:t>
            </a:r>
            <a:r>
              <a:rPr lang="en-US" sz="2200" dirty="0">
                <a:solidFill>
                  <a:srgbClr val="000000"/>
                </a:solidFill>
                <a:latin typeface="+mj-lt"/>
              </a:rPr>
              <a:t> </a:t>
            </a:r>
            <a:r>
              <a:rPr lang="en-US" sz="2200" dirty="0" err="1">
                <a:solidFill>
                  <a:srgbClr val="000000"/>
                </a:solidFill>
                <a:latin typeface="+mj-lt"/>
              </a:rPr>
              <a:t>thư</a:t>
            </a:r>
            <a:r>
              <a:rPr lang="en-US" sz="2200" dirty="0">
                <a:solidFill>
                  <a:srgbClr val="000000"/>
                </a:solidFill>
                <a:latin typeface="+mj-lt"/>
              </a:rPr>
              <a:t> </a:t>
            </a:r>
            <a:r>
              <a:rPr lang="en-US" sz="2200" dirty="0" err="1">
                <a:solidFill>
                  <a:srgbClr val="000000"/>
                </a:solidFill>
                <a:latin typeface="+mj-lt"/>
              </a:rPr>
              <a:t>viện</a:t>
            </a:r>
            <a:r>
              <a:rPr lang="en-US" sz="2200" dirty="0">
                <a:solidFill>
                  <a:srgbClr val="000000"/>
                </a:solidFill>
                <a:latin typeface="+mj-lt"/>
              </a:rPr>
              <a:t>.</a:t>
            </a:r>
          </a:p>
          <a:p>
            <a:pPr>
              <a:lnSpc>
                <a:spcPts val="3080"/>
              </a:lnSpc>
            </a:pPr>
            <a:endParaRPr lang="en-US" sz="2000" dirty="0">
              <a:solidFill>
                <a:srgbClr val="000000"/>
              </a:solidFill>
              <a:latin typeface="Open Sauce"/>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righ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wipe(down)">
                                      <p:cBhvr>
                                        <p:cTn id="2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grpSp>
        <p:nvGrpSpPr>
          <p:cNvPr id="2" name="Group 2"/>
          <p:cNvGrpSpPr/>
          <p:nvPr/>
        </p:nvGrpSpPr>
        <p:grpSpPr>
          <a:xfrm>
            <a:off x="8547107" y="-1687661"/>
            <a:ext cx="11147877" cy="15463909"/>
            <a:chOff x="0" y="0"/>
            <a:chExt cx="2936066" cy="4072799"/>
          </a:xfrm>
        </p:grpSpPr>
        <p:sp>
          <p:nvSpPr>
            <p:cNvPr id="3" name="Freeform 3"/>
            <p:cNvSpPr/>
            <p:nvPr/>
          </p:nvSpPr>
          <p:spPr>
            <a:xfrm>
              <a:off x="0" y="0"/>
              <a:ext cx="2936066" cy="4072799"/>
            </a:xfrm>
            <a:custGeom>
              <a:avLst/>
              <a:gdLst/>
              <a:ahLst/>
              <a:cxnLst/>
              <a:rect l="l" t="t" r="r" b="b"/>
              <a:pathLst>
                <a:path w="2936066" h="4072799">
                  <a:moveTo>
                    <a:pt x="0" y="0"/>
                  </a:moveTo>
                  <a:lnTo>
                    <a:pt x="2936066" y="0"/>
                  </a:lnTo>
                  <a:lnTo>
                    <a:pt x="2936066" y="4072799"/>
                  </a:lnTo>
                  <a:lnTo>
                    <a:pt x="0" y="4072799"/>
                  </a:lnTo>
                  <a:close/>
                </a:path>
              </a:pathLst>
            </a:custGeom>
            <a:solidFill>
              <a:srgbClr val="38B6FF">
                <a:alpha val="6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618381" y="3278303"/>
            <a:ext cx="4304439" cy="3021295"/>
            <a:chOff x="0" y="0"/>
            <a:chExt cx="1133679" cy="795732"/>
          </a:xfrm>
        </p:grpSpPr>
        <p:sp>
          <p:nvSpPr>
            <p:cNvPr id="6" name="Freeform 6"/>
            <p:cNvSpPr/>
            <p:nvPr/>
          </p:nvSpPr>
          <p:spPr>
            <a:xfrm>
              <a:off x="0" y="0"/>
              <a:ext cx="1133679" cy="795732"/>
            </a:xfrm>
            <a:custGeom>
              <a:avLst/>
              <a:gdLst/>
              <a:ahLst/>
              <a:cxnLst/>
              <a:rect l="l" t="t" r="r" b="b"/>
              <a:pathLst>
                <a:path w="1133679" h="795732">
                  <a:moveTo>
                    <a:pt x="0" y="0"/>
                  </a:moveTo>
                  <a:lnTo>
                    <a:pt x="1133679" y="0"/>
                  </a:lnTo>
                  <a:lnTo>
                    <a:pt x="1133679" y="795732"/>
                  </a:lnTo>
                  <a:lnTo>
                    <a:pt x="0" y="795732"/>
                  </a:lnTo>
                  <a:close/>
                </a:path>
              </a:pathLst>
            </a:custGeom>
            <a:solidFill>
              <a:srgbClr val="38B6FF">
                <a:alpha val="17647"/>
              </a:srgbClr>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54922" y="4195830"/>
            <a:ext cx="3383675" cy="3383675"/>
          </a:xfrm>
          <a:prstGeom prst="rect">
            <a:avLst/>
          </a:prstGeom>
        </p:spPr>
      </p:pic>
      <p:grpSp>
        <p:nvGrpSpPr>
          <p:cNvPr id="9" name="Group 9"/>
          <p:cNvGrpSpPr>
            <a:grpSpLocks noChangeAspect="1"/>
          </p:cNvGrpSpPr>
          <p:nvPr/>
        </p:nvGrpSpPr>
        <p:grpSpPr>
          <a:xfrm>
            <a:off x="756416" y="2298805"/>
            <a:ext cx="6087454" cy="4185909"/>
            <a:chOff x="0" y="0"/>
            <a:chExt cx="6159500" cy="4235450"/>
          </a:xfrm>
        </p:grpSpPr>
        <p:sp>
          <p:nvSpPr>
            <p:cNvPr id="10" name="Freeform 10"/>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4"/>
              <a:stretch>
                <a:fillRect l="-11122" r="-11122"/>
              </a:stretch>
            </a:blipFill>
          </p:spPr>
        </p:sp>
      </p:grpSp>
      <p:grpSp>
        <p:nvGrpSpPr>
          <p:cNvPr id="11" name="Group 11"/>
          <p:cNvGrpSpPr>
            <a:grpSpLocks noChangeAspect="1"/>
          </p:cNvGrpSpPr>
          <p:nvPr/>
        </p:nvGrpSpPr>
        <p:grpSpPr>
          <a:xfrm>
            <a:off x="3006663" y="6796171"/>
            <a:ext cx="4652036" cy="3198874"/>
            <a:chOff x="0" y="0"/>
            <a:chExt cx="6159500" cy="4235450"/>
          </a:xfrm>
        </p:grpSpPr>
        <p:sp>
          <p:nvSpPr>
            <p:cNvPr id="12" name="Freeform 12"/>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5"/>
              <a:stretch>
                <a:fillRect l="-11395" r="-11395"/>
              </a:stretch>
            </a:blipFill>
          </p:spPr>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16370" y="2578028"/>
            <a:ext cx="1028197" cy="102819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65803" y="6575414"/>
            <a:ext cx="441515" cy="441515"/>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43870" y="8794620"/>
            <a:ext cx="801395" cy="801395"/>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29655" y="6893714"/>
            <a:ext cx="2683251" cy="2683251"/>
          </a:xfrm>
          <a:prstGeom prst="rect">
            <a:avLst/>
          </a:prstGeom>
        </p:spPr>
      </p:pic>
      <p:sp>
        <p:nvSpPr>
          <p:cNvPr id="17" name="AutoShape 17"/>
          <p:cNvSpPr/>
          <p:nvPr/>
        </p:nvSpPr>
        <p:spPr>
          <a:xfrm>
            <a:off x="540470" y="9557914"/>
            <a:ext cx="431891" cy="0"/>
          </a:xfrm>
          <a:prstGeom prst="line">
            <a:avLst/>
          </a:prstGeom>
          <a:ln w="38100" cap="rnd">
            <a:solidFill>
              <a:srgbClr val="00C4CC"/>
            </a:solidFill>
            <a:prstDash val="solid"/>
            <a:headEnd type="none" w="sm" len="sm"/>
            <a:tailEnd type="none" w="sm" len="sm"/>
          </a:ln>
        </p:spPr>
      </p:sp>
      <p:sp>
        <p:nvSpPr>
          <p:cNvPr id="18" name="TextBox 18"/>
          <p:cNvSpPr txBox="1"/>
          <p:nvPr/>
        </p:nvSpPr>
        <p:spPr>
          <a:xfrm>
            <a:off x="311434" y="149355"/>
            <a:ext cx="8235673" cy="1835124"/>
          </a:xfrm>
          <a:prstGeom prst="rect">
            <a:avLst/>
          </a:prstGeom>
        </p:spPr>
        <p:txBody>
          <a:bodyPr lIns="0" tIns="0" rIns="0" bIns="0" rtlCol="0" anchor="t">
            <a:spAutoFit/>
          </a:bodyPr>
          <a:lstStyle/>
          <a:p>
            <a:pPr>
              <a:lnSpc>
                <a:spcPts val="4901"/>
              </a:lnSpc>
              <a:spcBef>
                <a:spcPct val="0"/>
              </a:spcBef>
            </a:pPr>
            <a:r>
              <a:rPr lang="en-US" sz="3501">
                <a:solidFill>
                  <a:srgbClr val="FFFFFF"/>
                </a:solidFill>
                <a:latin typeface="Muli Black"/>
              </a:rPr>
              <a:t>I.  Khái quát cơ bản về Reinforcement Learning và Learning from Reward</a:t>
            </a:r>
          </a:p>
        </p:txBody>
      </p:sp>
      <p:sp>
        <p:nvSpPr>
          <p:cNvPr id="19" name="TextBox 19"/>
          <p:cNvSpPr txBox="1"/>
          <p:nvPr/>
        </p:nvSpPr>
        <p:spPr>
          <a:xfrm>
            <a:off x="9144000" y="3250346"/>
            <a:ext cx="6474381" cy="3339485"/>
          </a:xfrm>
          <a:prstGeom prst="rect">
            <a:avLst/>
          </a:prstGeom>
        </p:spPr>
        <p:txBody>
          <a:bodyPr lIns="0" tIns="0" rIns="0" bIns="0" rtlCol="0" anchor="t">
            <a:spAutoFit/>
          </a:bodyPr>
          <a:lstStyle/>
          <a:p>
            <a:pPr marL="517987" lvl="1" indent="-258993">
              <a:lnSpc>
                <a:spcPts val="3358"/>
              </a:lnSpc>
              <a:spcBef>
                <a:spcPct val="0"/>
              </a:spcBef>
              <a:buFont typeface="Arial"/>
              <a:buChar char="•"/>
            </a:pPr>
            <a:r>
              <a:rPr lang="en-US" sz="2399">
                <a:solidFill>
                  <a:srgbClr val="FFFFFF"/>
                </a:solidFill>
                <a:latin typeface="Muli Black"/>
              </a:rPr>
              <a:t>Reinforcement Learning là một nhánh quan trọng của Machine Learning, tập trung vào việc huấn luyện các mô hình máy tính để tương tác với một môi trường để đạt được một mục tiêu cụ thể thông qua phương thức phản hồi thích nghi</a:t>
            </a:r>
          </a:p>
          <a:p>
            <a:pPr>
              <a:lnSpc>
                <a:spcPts val="3358"/>
              </a:lnSpc>
              <a:spcBef>
                <a:spcPct val="0"/>
              </a:spcBef>
            </a:pPr>
            <a:endParaRPr lang="en-US" sz="2399">
              <a:solidFill>
                <a:srgbClr val="FFFFFF"/>
              </a:solidFill>
              <a:latin typeface="Muli Black"/>
            </a:endParaRPr>
          </a:p>
        </p:txBody>
      </p:sp>
      <p:sp>
        <p:nvSpPr>
          <p:cNvPr id="20" name="TextBox 20"/>
          <p:cNvSpPr txBox="1"/>
          <p:nvPr/>
        </p:nvSpPr>
        <p:spPr>
          <a:xfrm>
            <a:off x="10912906" y="6846089"/>
            <a:ext cx="7415825" cy="2036250"/>
          </a:xfrm>
          <a:prstGeom prst="rect">
            <a:avLst/>
          </a:prstGeom>
        </p:spPr>
        <p:txBody>
          <a:bodyPr lIns="0" tIns="0" rIns="0" bIns="0" rtlCol="0" anchor="t">
            <a:spAutoFit/>
          </a:bodyPr>
          <a:lstStyle/>
          <a:p>
            <a:pPr marL="503621" lvl="1" indent="-251810">
              <a:lnSpc>
                <a:spcPts val="3265"/>
              </a:lnSpc>
              <a:spcBef>
                <a:spcPct val="0"/>
              </a:spcBef>
              <a:buFont typeface="Arial"/>
              <a:buChar char="•"/>
            </a:pPr>
            <a:r>
              <a:rPr lang="en-US" sz="2332">
                <a:solidFill>
                  <a:srgbClr val="FFFFFF"/>
                </a:solidFill>
                <a:latin typeface="Muli Black"/>
              </a:rPr>
              <a:t>Learning from Rewards là một phương pháp học tăng cường trong đó tác tử học cách lựa chọn hành động để tối đa hóa tổng phần thưởng nhận được từ môi trường.</a:t>
            </a:r>
          </a:p>
          <a:p>
            <a:pPr algn="ctr">
              <a:lnSpc>
                <a:spcPts val="3265"/>
              </a:lnSpc>
              <a:spcBef>
                <a:spcPct val="0"/>
              </a:spcBef>
            </a:pPr>
            <a:endParaRPr lang="en-US" sz="2332">
              <a:solidFill>
                <a:srgbClr val="FFFFFF"/>
              </a:solidFill>
              <a:latin typeface="Muli Black"/>
            </a:endParaRPr>
          </a:p>
        </p:txBody>
      </p:sp>
      <p:sp>
        <p:nvSpPr>
          <p:cNvPr id="21" name="TextBox 21"/>
          <p:cNvSpPr txBox="1"/>
          <p:nvPr/>
        </p:nvSpPr>
        <p:spPr>
          <a:xfrm>
            <a:off x="9425444" y="461131"/>
            <a:ext cx="8507155" cy="2116897"/>
          </a:xfrm>
          <a:prstGeom prst="rect">
            <a:avLst/>
          </a:prstGeom>
        </p:spPr>
        <p:txBody>
          <a:bodyPr lIns="0" tIns="0" rIns="0" bIns="0" rtlCol="0" anchor="t">
            <a:spAutoFit/>
          </a:bodyPr>
          <a:lstStyle/>
          <a:p>
            <a:pPr>
              <a:lnSpc>
                <a:spcPts val="5645"/>
              </a:lnSpc>
            </a:pPr>
            <a:r>
              <a:rPr lang="en-US" sz="4032">
                <a:solidFill>
                  <a:srgbClr val="FFFFFF"/>
                </a:solidFill>
                <a:latin typeface="Muli Black"/>
              </a:rPr>
              <a:t>1.Giới thiệu về học tăng cường và học từ phần thưởng</a:t>
            </a:r>
          </a:p>
          <a:p>
            <a:pPr>
              <a:lnSpc>
                <a:spcPts val="5645"/>
              </a:lnSpc>
              <a:spcBef>
                <a:spcPct val="0"/>
              </a:spcBef>
            </a:pPr>
            <a:endParaRPr lang="en-US" sz="4032">
              <a:solidFill>
                <a:srgbClr val="FFFFFF"/>
              </a:solidFill>
              <a:latin typeface="Muli Black"/>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TextBox 3"/>
          <p:cNvSpPr txBox="1"/>
          <p:nvPr/>
        </p:nvSpPr>
        <p:spPr>
          <a:xfrm>
            <a:off x="4184936" y="4245785"/>
            <a:ext cx="9918127" cy="1623980"/>
          </a:xfrm>
          <a:prstGeom prst="rect">
            <a:avLst/>
          </a:prstGeom>
        </p:spPr>
        <p:txBody>
          <a:bodyPr lIns="0" tIns="0" rIns="0" bIns="0" rtlCol="0" anchor="t">
            <a:spAutoFit/>
          </a:bodyPr>
          <a:lstStyle/>
          <a:p>
            <a:pPr>
              <a:lnSpc>
                <a:spcPts val="13389"/>
              </a:lnSpc>
            </a:pPr>
            <a:r>
              <a:rPr lang="en-US" sz="9563" spc="889">
                <a:solidFill>
                  <a:srgbClr val="FFFFFF"/>
                </a:solidFill>
                <a:latin typeface="Open Sans Bold Bold"/>
              </a:rPr>
              <a:t>THANK YOU!!</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781000" y="2606171"/>
            <a:ext cx="27069000" cy="7680829"/>
          </a:xfrm>
          <a:prstGeom prst="rect">
            <a:avLst/>
          </a:prstGeom>
        </p:spPr>
      </p:pic>
      <p:grpSp>
        <p:nvGrpSpPr>
          <p:cNvPr id="4" name="Group 4"/>
          <p:cNvGrpSpPr/>
          <p:nvPr/>
        </p:nvGrpSpPr>
        <p:grpSpPr>
          <a:xfrm>
            <a:off x="4334989" y="893430"/>
            <a:ext cx="4136160" cy="311375"/>
            <a:chOff x="0" y="0"/>
            <a:chExt cx="974678" cy="73375"/>
          </a:xfrm>
        </p:grpSpPr>
        <p:sp>
          <p:nvSpPr>
            <p:cNvPr id="5" name="Freeform 5"/>
            <p:cNvSpPr/>
            <p:nvPr/>
          </p:nvSpPr>
          <p:spPr>
            <a:xfrm>
              <a:off x="0" y="0"/>
              <a:ext cx="974678" cy="73375"/>
            </a:xfrm>
            <a:custGeom>
              <a:avLst/>
              <a:gdLst/>
              <a:ahLst/>
              <a:cxnLst/>
              <a:rect l="l" t="t" r="r" b="b"/>
              <a:pathLst>
                <a:path w="974678" h="73375">
                  <a:moveTo>
                    <a:pt x="0" y="0"/>
                  </a:moveTo>
                  <a:lnTo>
                    <a:pt x="974678" y="0"/>
                  </a:lnTo>
                  <a:lnTo>
                    <a:pt x="974678" y="73375"/>
                  </a:lnTo>
                  <a:lnTo>
                    <a:pt x="0" y="73375"/>
                  </a:lnTo>
                  <a:close/>
                </a:path>
              </a:pathLst>
            </a:custGeom>
            <a:solidFill>
              <a:srgbClr val="290B66"/>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3"/>
          <a:srcRect/>
          <a:stretch>
            <a:fillRect/>
          </a:stretch>
        </p:blipFill>
        <p:spPr>
          <a:xfrm>
            <a:off x="8888582" y="2003667"/>
            <a:ext cx="649943" cy="649130"/>
          </a:xfrm>
          <a:prstGeom prst="rect">
            <a:avLst/>
          </a:prstGeom>
        </p:spPr>
      </p:pic>
      <p:pic>
        <p:nvPicPr>
          <p:cNvPr id="8" name="Picture 8"/>
          <p:cNvPicPr>
            <a:picLocks noChangeAspect="1"/>
          </p:cNvPicPr>
          <p:nvPr/>
        </p:nvPicPr>
        <p:blipFill>
          <a:blip r:embed="rId3"/>
          <a:srcRect/>
          <a:stretch>
            <a:fillRect/>
          </a:stretch>
        </p:blipFill>
        <p:spPr>
          <a:xfrm>
            <a:off x="11966613" y="4744434"/>
            <a:ext cx="649943" cy="649130"/>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703464">
            <a:off x="12114829" y="4892244"/>
            <a:ext cx="353511" cy="353511"/>
          </a:xfrm>
          <a:prstGeom prst="rect">
            <a:avLst/>
          </a:prstGeom>
        </p:spPr>
      </p:pic>
      <p:pic>
        <p:nvPicPr>
          <p:cNvPr id="10" name="Picture 10"/>
          <p:cNvPicPr>
            <a:picLocks noChangeAspect="1"/>
          </p:cNvPicPr>
          <p:nvPr/>
        </p:nvPicPr>
        <p:blipFill>
          <a:blip r:embed="rId3"/>
          <a:srcRect/>
          <a:stretch>
            <a:fillRect/>
          </a:stretch>
        </p:blipFill>
        <p:spPr>
          <a:xfrm>
            <a:off x="2723665" y="2003667"/>
            <a:ext cx="649943" cy="649130"/>
          </a:xfrm>
          <a:prstGeom prst="rect">
            <a:avLst/>
          </a:prstGeom>
        </p:spPr>
      </p:pic>
      <p:pic>
        <p:nvPicPr>
          <p:cNvPr id="11" name="Picture 11"/>
          <p:cNvPicPr>
            <a:picLocks noChangeAspect="1"/>
          </p:cNvPicPr>
          <p:nvPr/>
        </p:nvPicPr>
        <p:blipFill>
          <a:blip r:embed="rId3"/>
          <a:srcRect/>
          <a:stretch>
            <a:fillRect/>
          </a:stretch>
        </p:blipFill>
        <p:spPr>
          <a:xfrm>
            <a:off x="14910625" y="2003667"/>
            <a:ext cx="649943" cy="649130"/>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03464">
            <a:off x="2864888" y="2133168"/>
            <a:ext cx="375031" cy="375031"/>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703464">
            <a:off x="9023184" y="2143928"/>
            <a:ext cx="353511" cy="353511"/>
          </a:xfrm>
          <a:prstGeom prst="rect">
            <a:avLst/>
          </a:prstGeom>
        </p:spPr>
      </p:pic>
      <p:pic>
        <p:nvPicPr>
          <p:cNvPr id="14" name="Picture 14"/>
          <p:cNvPicPr>
            <a:picLocks noChangeAspect="1"/>
          </p:cNvPicPr>
          <p:nvPr/>
        </p:nvPicPr>
        <p:blipFill>
          <a:blip r:embed="rId3"/>
          <a:srcRect/>
          <a:stretch>
            <a:fillRect/>
          </a:stretch>
        </p:blipFill>
        <p:spPr>
          <a:xfrm>
            <a:off x="5806124" y="4744434"/>
            <a:ext cx="649943" cy="649130"/>
          </a:xfrm>
          <a:prstGeom prst="rect">
            <a:avLst/>
          </a:prstGeom>
        </p:spPr>
      </p:pic>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044644" y="2127977"/>
            <a:ext cx="381904" cy="381904"/>
          </a:xfrm>
          <a:prstGeom prst="rect">
            <a:avLst/>
          </a:prstGeom>
        </p:spPr>
      </p:pic>
      <p:pic>
        <p:nvPicPr>
          <p:cNvPr id="16" name="Picture 1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949446" y="4887350"/>
            <a:ext cx="363297" cy="363297"/>
          </a:xfrm>
          <a:prstGeom prst="rect">
            <a:avLst/>
          </a:prstGeom>
        </p:spPr>
      </p:pic>
      <p:sp>
        <p:nvSpPr>
          <p:cNvPr id="17" name="TextBox 17"/>
          <p:cNvSpPr txBox="1"/>
          <p:nvPr/>
        </p:nvSpPr>
        <p:spPr>
          <a:xfrm>
            <a:off x="3373607" y="6385808"/>
            <a:ext cx="5415988" cy="1322892"/>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một giá trị số được cung cấp cho hệ thống bởi môi trường để đánh giá hiệu quả của các hành động.</a:t>
            </a:r>
          </a:p>
          <a:p>
            <a:pPr algn="ctr">
              <a:lnSpc>
                <a:spcPts val="2684"/>
              </a:lnSpc>
              <a:spcBef>
                <a:spcPct val="0"/>
              </a:spcBef>
            </a:pPr>
            <a:endParaRPr lang="en-US" sz="1917">
              <a:solidFill>
                <a:srgbClr val="FFFFFF"/>
              </a:solidFill>
              <a:latin typeface="Muli Regular"/>
            </a:endParaRPr>
          </a:p>
        </p:txBody>
      </p:sp>
      <p:pic>
        <p:nvPicPr>
          <p:cNvPr id="18" name="Picture 18"/>
          <p:cNvPicPr>
            <a:picLocks noChangeAspect="1"/>
          </p:cNvPicPr>
          <p:nvPr/>
        </p:nvPicPr>
        <p:blipFill>
          <a:blip r:embed="rId3"/>
          <a:srcRect/>
          <a:stretch>
            <a:fillRect/>
          </a:stretch>
        </p:blipFill>
        <p:spPr>
          <a:xfrm>
            <a:off x="2727433" y="7267602"/>
            <a:ext cx="649943" cy="649130"/>
          </a:xfrm>
          <a:prstGeom prst="rect">
            <a:avLst/>
          </a:prstGeom>
        </p:spPr>
      </p:pic>
      <p:pic>
        <p:nvPicPr>
          <p:cNvPr id="19" name="Picture 19"/>
          <p:cNvPicPr>
            <a:picLocks noChangeAspect="1"/>
          </p:cNvPicPr>
          <p:nvPr/>
        </p:nvPicPr>
        <p:blipFill>
          <a:blip r:embed="rId14"/>
          <a:srcRect/>
          <a:stretch>
            <a:fillRect/>
          </a:stretch>
        </p:blipFill>
        <p:spPr>
          <a:xfrm>
            <a:off x="2859697" y="7399461"/>
            <a:ext cx="385413" cy="385413"/>
          </a:xfrm>
          <a:prstGeom prst="rect">
            <a:avLst/>
          </a:prstGeom>
        </p:spPr>
      </p:pic>
      <p:sp>
        <p:nvSpPr>
          <p:cNvPr id="20" name="TextBox 20"/>
          <p:cNvSpPr txBox="1"/>
          <p:nvPr/>
        </p:nvSpPr>
        <p:spPr>
          <a:xfrm>
            <a:off x="9673463" y="6414383"/>
            <a:ext cx="5236242" cy="989517"/>
          </a:xfrm>
          <a:prstGeom prst="rect">
            <a:avLst/>
          </a:prstGeom>
        </p:spPr>
        <p:txBody>
          <a:bodyPr lIns="0" tIns="0" rIns="0" bIns="0" rtlCol="0" anchor="t">
            <a:spAutoFit/>
          </a:bodyPr>
          <a:lstStyle/>
          <a:p>
            <a:pPr algn="ctr">
              <a:lnSpc>
                <a:spcPts val="2684"/>
              </a:lnSpc>
              <a:spcBef>
                <a:spcPct val="0"/>
              </a:spcBef>
            </a:pPr>
            <a:r>
              <a:rPr lang="en-US" sz="1917">
                <a:solidFill>
                  <a:srgbClr val="FFFFFF"/>
                </a:solidFill>
                <a:latin typeface="Muli Regular"/>
              </a:rPr>
              <a:t>Là một quy tắc quyết định được sử dụng để lựa chọn hành động dựa trên trạng thái hiện tại của hệ thống.</a:t>
            </a:r>
          </a:p>
        </p:txBody>
      </p:sp>
      <p:pic>
        <p:nvPicPr>
          <p:cNvPr id="21" name="Picture 21"/>
          <p:cNvPicPr>
            <a:picLocks noChangeAspect="1"/>
          </p:cNvPicPr>
          <p:nvPr/>
        </p:nvPicPr>
        <p:blipFill>
          <a:blip r:embed="rId3"/>
          <a:srcRect/>
          <a:stretch>
            <a:fillRect/>
          </a:stretch>
        </p:blipFill>
        <p:spPr>
          <a:xfrm>
            <a:off x="14864899" y="7267602"/>
            <a:ext cx="649943" cy="649130"/>
          </a:xfrm>
          <a:prstGeom prst="rect">
            <a:avLst/>
          </a:prstGeom>
        </p:spPr>
      </p:pic>
      <p:pic>
        <p:nvPicPr>
          <p:cNvPr id="22" name="Picture 2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4993396" y="7399461"/>
            <a:ext cx="385413" cy="385413"/>
          </a:xfrm>
          <a:prstGeom prst="rect">
            <a:avLst/>
          </a:prstGeom>
        </p:spPr>
      </p:pic>
      <p:sp>
        <p:nvSpPr>
          <p:cNvPr id="23" name="TextBox 23"/>
          <p:cNvSpPr txBox="1"/>
          <p:nvPr/>
        </p:nvSpPr>
        <p:spPr>
          <a:xfrm>
            <a:off x="2613952" y="113778"/>
            <a:ext cx="13060096" cy="1651765"/>
          </a:xfrm>
          <a:prstGeom prst="rect">
            <a:avLst/>
          </a:prstGeom>
        </p:spPr>
        <p:txBody>
          <a:bodyPr lIns="0" tIns="0" rIns="0" bIns="0" rtlCol="0" anchor="t">
            <a:spAutoFit/>
          </a:bodyPr>
          <a:lstStyle/>
          <a:p>
            <a:pPr algn="ctr">
              <a:lnSpc>
                <a:spcPts val="6607"/>
              </a:lnSpc>
              <a:spcBef>
                <a:spcPct val="0"/>
              </a:spcBef>
            </a:pPr>
            <a:r>
              <a:rPr lang="en-US" sz="4719">
                <a:solidFill>
                  <a:srgbClr val="FFFFFF"/>
                </a:solidFill>
                <a:latin typeface="Muli Black"/>
              </a:rPr>
              <a:t>2. Các thành phần chính của một bài toán Learning from reward</a:t>
            </a:r>
          </a:p>
        </p:txBody>
      </p:sp>
      <p:sp>
        <p:nvSpPr>
          <p:cNvPr id="24" name="TextBox 24"/>
          <p:cNvSpPr txBox="1"/>
          <p:nvPr/>
        </p:nvSpPr>
        <p:spPr>
          <a:xfrm>
            <a:off x="6861631" y="3090743"/>
            <a:ext cx="4676618"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Môi trường ( Environment )</a:t>
            </a:r>
          </a:p>
        </p:txBody>
      </p:sp>
      <p:sp>
        <p:nvSpPr>
          <p:cNvPr id="25" name="TextBox 25"/>
          <p:cNvSpPr txBox="1"/>
          <p:nvPr/>
        </p:nvSpPr>
        <p:spPr>
          <a:xfrm>
            <a:off x="1365976" y="3090783"/>
            <a:ext cx="3372855"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Trạng thái ( State )</a:t>
            </a:r>
          </a:p>
        </p:txBody>
      </p:sp>
      <p:sp>
        <p:nvSpPr>
          <p:cNvPr id="26" name="TextBox 26"/>
          <p:cNvSpPr txBox="1"/>
          <p:nvPr/>
        </p:nvSpPr>
        <p:spPr>
          <a:xfrm>
            <a:off x="13404506" y="3138408"/>
            <a:ext cx="3662180"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Hành động ( Action )</a:t>
            </a:r>
          </a:p>
        </p:txBody>
      </p:sp>
      <p:sp>
        <p:nvSpPr>
          <p:cNvPr id="27" name="TextBox 27"/>
          <p:cNvSpPr txBox="1"/>
          <p:nvPr/>
        </p:nvSpPr>
        <p:spPr>
          <a:xfrm>
            <a:off x="6507158" y="3730563"/>
            <a:ext cx="5415988" cy="1322892"/>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nơi mà hành động xảy ra và cung cấp thông tin về trạng thái hiện tại của hệ thống và các tác động của các hành động.</a:t>
            </a:r>
          </a:p>
          <a:p>
            <a:pPr>
              <a:lnSpc>
                <a:spcPts val="2684"/>
              </a:lnSpc>
              <a:spcBef>
                <a:spcPct val="0"/>
              </a:spcBef>
            </a:pPr>
            <a:endParaRPr lang="en-US" sz="1917">
              <a:solidFill>
                <a:srgbClr val="FFFFFF"/>
              </a:solidFill>
              <a:latin typeface="Muli Regular"/>
            </a:endParaRPr>
          </a:p>
        </p:txBody>
      </p:sp>
      <p:sp>
        <p:nvSpPr>
          <p:cNvPr id="28" name="TextBox 28"/>
          <p:cNvSpPr txBox="1"/>
          <p:nvPr/>
        </p:nvSpPr>
        <p:spPr>
          <a:xfrm>
            <a:off x="344410" y="3754917"/>
            <a:ext cx="5415988" cy="656142"/>
          </a:xfrm>
          <a:prstGeom prst="rect">
            <a:avLst/>
          </a:prstGeom>
        </p:spPr>
        <p:txBody>
          <a:bodyPr lIns="0" tIns="0" rIns="0" bIns="0" rtlCol="0" anchor="t">
            <a:spAutoFit/>
          </a:bodyPr>
          <a:lstStyle/>
          <a:p>
            <a:pPr algn="ctr">
              <a:lnSpc>
                <a:spcPts val="2684"/>
              </a:lnSpc>
              <a:spcBef>
                <a:spcPct val="0"/>
              </a:spcBef>
            </a:pPr>
            <a:r>
              <a:rPr lang="en-US" sz="1917">
                <a:solidFill>
                  <a:srgbClr val="FFFFFF"/>
                </a:solidFill>
                <a:latin typeface="Muli Regular"/>
              </a:rPr>
              <a:t>Là một tập hợp các đặc trưng của môi trường được sử dụng để mô tả tình trạng của hệ thống.</a:t>
            </a:r>
          </a:p>
        </p:txBody>
      </p:sp>
      <p:sp>
        <p:nvSpPr>
          <p:cNvPr id="29" name="TextBox 29"/>
          <p:cNvSpPr txBox="1"/>
          <p:nvPr/>
        </p:nvSpPr>
        <p:spPr>
          <a:xfrm>
            <a:off x="12527602" y="3754917"/>
            <a:ext cx="5415988" cy="989517"/>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các quyết định mà hệ thống có thể thực hiện để tương tác với môi trường.</a:t>
            </a:r>
          </a:p>
          <a:p>
            <a:pPr algn="ctr">
              <a:lnSpc>
                <a:spcPts val="2684"/>
              </a:lnSpc>
              <a:spcBef>
                <a:spcPct val="0"/>
              </a:spcBef>
            </a:pPr>
            <a:endParaRPr lang="en-US" sz="1917">
              <a:solidFill>
                <a:srgbClr val="FFFFFF"/>
              </a:solidFill>
              <a:latin typeface="Muli Regular"/>
            </a:endParaRPr>
          </a:p>
        </p:txBody>
      </p:sp>
      <p:sp>
        <p:nvSpPr>
          <p:cNvPr id="30" name="TextBox 30"/>
          <p:cNvSpPr txBox="1"/>
          <p:nvPr/>
        </p:nvSpPr>
        <p:spPr>
          <a:xfrm>
            <a:off x="4034791" y="5745989"/>
            <a:ext cx="4192609"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Phần thưởng ( Reward )</a:t>
            </a:r>
          </a:p>
        </p:txBody>
      </p:sp>
      <p:sp>
        <p:nvSpPr>
          <p:cNvPr id="31" name="TextBox 31"/>
          <p:cNvSpPr txBox="1"/>
          <p:nvPr/>
        </p:nvSpPr>
        <p:spPr>
          <a:xfrm>
            <a:off x="10524789" y="5745989"/>
            <a:ext cx="3533591" cy="468369"/>
          </a:xfrm>
          <a:prstGeom prst="rect">
            <a:avLst/>
          </a:prstGeom>
        </p:spPr>
        <p:txBody>
          <a:bodyPr lIns="0" tIns="0" rIns="0" bIns="0" rtlCol="0" anchor="t">
            <a:spAutoFit/>
          </a:bodyPr>
          <a:lstStyle/>
          <a:p>
            <a:pPr>
              <a:lnSpc>
                <a:spcPts val="3804"/>
              </a:lnSpc>
              <a:spcBef>
                <a:spcPct val="0"/>
              </a:spcBef>
            </a:pPr>
            <a:r>
              <a:rPr lang="en-US" sz="2717" dirty="0" err="1">
                <a:solidFill>
                  <a:srgbClr val="FFFFFF"/>
                </a:solidFill>
                <a:latin typeface="Muli Black"/>
              </a:rPr>
              <a:t>Chính</a:t>
            </a:r>
            <a:r>
              <a:rPr lang="en-US" sz="2717" dirty="0">
                <a:solidFill>
                  <a:srgbClr val="FFFFFF"/>
                </a:solidFill>
                <a:latin typeface="Muli Black"/>
              </a:rPr>
              <a:t> </a:t>
            </a:r>
            <a:r>
              <a:rPr lang="en-US" sz="2717" dirty="0" err="1">
                <a:solidFill>
                  <a:srgbClr val="FFFFFF"/>
                </a:solidFill>
                <a:latin typeface="Muli Black"/>
              </a:rPr>
              <a:t>sách</a:t>
            </a:r>
            <a:r>
              <a:rPr lang="en-US" sz="2717" dirty="0">
                <a:solidFill>
                  <a:srgbClr val="FFFFFF"/>
                </a:solidFill>
                <a:latin typeface="Muli Black"/>
              </a:rPr>
              <a:t> ( Policy )</a:t>
            </a:r>
          </a:p>
        </p:txBody>
      </p:sp>
      <p:sp>
        <p:nvSpPr>
          <p:cNvPr id="32" name="TextBox 32"/>
          <p:cNvSpPr txBox="1"/>
          <p:nvPr/>
        </p:nvSpPr>
        <p:spPr>
          <a:xfrm>
            <a:off x="1699755" y="8354883"/>
            <a:ext cx="2697763"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Giá trị ( Value )</a:t>
            </a:r>
          </a:p>
        </p:txBody>
      </p:sp>
      <p:sp>
        <p:nvSpPr>
          <p:cNvPr id="33" name="TextBox 33"/>
          <p:cNvSpPr txBox="1"/>
          <p:nvPr/>
        </p:nvSpPr>
        <p:spPr>
          <a:xfrm>
            <a:off x="390136" y="9023277"/>
            <a:ext cx="5415988" cy="1322892"/>
          </a:xfrm>
          <a:prstGeom prst="rect">
            <a:avLst/>
          </a:prstGeom>
        </p:spPr>
        <p:txBody>
          <a:bodyPr lIns="0" tIns="0" rIns="0" bIns="0" rtlCol="0" anchor="t">
            <a:spAutoFit/>
          </a:bodyPr>
          <a:lstStyle/>
          <a:p>
            <a:pPr algn="ctr">
              <a:lnSpc>
                <a:spcPts val="2684"/>
              </a:lnSpc>
            </a:pPr>
            <a:r>
              <a:rPr lang="en-US" sz="1917">
                <a:solidFill>
                  <a:srgbClr val="FFFFFF"/>
                </a:solidFill>
                <a:latin typeface="Muli Regular"/>
              </a:rPr>
              <a:t>Là một hàm số được sử dụng để đánh giá sự hiệu quả của một chính sách hoặc một hành động trong một trạng thái cụ thể.</a:t>
            </a:r>
          </a:p>
          <a:p>
            <a:pPr algn="ctr">
              <a:lnSpc>
                <a:spcPts val="2684"/>
              </a:lnSpc>
              <a:spcBef>
                <a:spcPct val="0"/>
              </a:spcBef>
            </a:pPr>
            <a:endParaRPr lang="en-US" sz="1917">
              <a:solidFill>
                <a:srgbClr val="FFFFFF"/>
              </a:solidFill>
              <a:latin typeface="Muli Regular"/>
            </a:endParaRPr>
          </a:p>
        </p:txBody>
      </p:sp>
      <p:sp>
        <p:nvSpPr>
          <p:cNvPr id="34" name="TextBox 34"/>
          <p:cNvSpPr txBox="1"/>
          <p:nvPr/>
        </p:nvSpPr>
        <p:spPr>
          <a:xfrm>
            <a:off x="13326006" y="8354883"/>
            <a:ext cx="3720193" cy="468369"/>
          </a:xfrm>
          <a:prstGeom prst="rect">
            <a:avLst/>
          </a:prstGeom>
        </p:spPr>
        <p:txBody>
          <a:bodyPr lIns="0" tIns="0" rIns="0" bIns="0" rtlCol="0" anchor="t">
            <a:spAutoFit/>
          </a:bodyPr>
          <a:lstStyle/>
          <a:p>
            <a:pPr>
              <a:lnSpc>
                <a:spcPts val="3804"/>
              </a:lnSpc>
              <a:spcBef>
                <a:spcPct val="0"/>
              </a:spcBef>
            </a:pPr>
            <a:r>
              <a:rPr lang="en-US" sz="2717">
                <a:solidFill>
                  <a:srgbClr val="FFFFFF"/>
                </a:solidFill>
                <a:latin typeface="Muli Black"/>
              </a:rPr>
              <a:t>Mục tiêu ( Objective )</a:t>
            </a:r>
          </a:p>
        </p:txBody>
      </p:sp>
      <p:sp>
        <p:nvSpPr>
          <p:cNvPr id="35" name="TextBox 35"/>
          <p:cNvSpPr txBox="1"/>
          <p:nvPr/>
        </p:nvSpPr>
        <p:spPr>
          <a:xfrm>
            <a:off x="12481878" y="8898984"/>
            <a:ext cx="5415988" cy="656142"/>
          </a:xfrm>
          <a:prstGeom prst="rect">
            <a:avLst/>
          </a:prstGeom>
        </p:spPr>
        <p:txBody>
          <a:bodyPr lIns="0" tIns="0" rIns="0" bIns="0" rtlCol="0" anchor="t">
            <a:spAutoFit/>
          </a:bodyPr>
          <a:lstStyle/>
          <a:p>
            <a:pPr algn="ctr">
              <a:lnSpc>
                <a:spcPts val="2684"/>
              </a:lnSpc>
              <a:spcBef>
                <a:spcPct val="0"/>
              </a:spcBef>
            </a:pPr>
            <a:r>
              <a:rPr lang="en-US" sz="1917" dirty="0" err="1">
                <a:solidFill>
                  <a:srgbClr val="FFFFFF"/>
                </a:solidFill>
                <a:latin typeface="Muli Regular"/>
              </a:rPr>
              <a:t>Là</a:t>
            </a:r>
            <a:r>
              <a:rPr lang="en-US" sz="1917" dirty="0">
                <a:solidFill>
                  <a:srgbClr val="FFFFFF"/>
                </a:solidFill>
                <a:latin typeface="Muli Regular"/>
              </a:rPr>
              <a:t> </a:t>
            </a:r>
            <a:r>
              <a:rPr lang="en-US" sz="1917" dirty="0" err="1">
                <a:solidFill>
                  <a:srgbClr val="FFFFFF"/>
                </a:solidFill>
                <a:latin typeface="Muli Regular"/>
              </a:rPr>
              <a:t>một</a:t>
            </a:r>
            <a:r>
              <a:rPr lang="en-US" sz="1917" dirty="0">
                <a:solidFill>
                  <a:srgbClr val="FFFFFF"/>
                </a:solidFill>
                <a:latin typeface="Muli Regular"/>
              </a:rPr>
              <a:t> </a:t>
            </a:r>
            <a:r>
              <a:rPr lang="en-US" sz="1917" dirty="0" err="1">
                <a:solidFill>
                  <a:srgbClr val="FFFFFF"/>
                </a:solidFill>
                <a:latin typeface="Muli Regular"/>
              </a:rPr>
              <a:t>tiêu</a:t>
            </a:r>
            <a:r>
              <a:rPr lang="en-US" sz="1917" dirty="0">
                <a:solidFill>
                  <a:srgbClr val="FFFFFF"/>
                </a:solidFill>
                <a:latin typeface="Muli Regular"/>
              </a:rPr>
              <a:t> </a:t>
            </a:r>
            <a:r>
              <a:rPr lang="en-US" sz="1917" dirty="0" err="1">
                <a:solidFill>
                  <a:srgbClr val="FFFFFF"/>
                </a:solidFill>
                <a:latin typeface="Muli Regular"/>
              </a:rPr>
              <a:t>chí</a:t>
            </a:r>
            <a:r>
              <a:rPr lang="en-US" sz="1917" dirty="0">
                <a:solidFill>
                  <a:srgbClr val="FFFFFF"/>
                </a:solidFill>
                <a:latin typeface="Muli Regular"/>
              </a:rPr>
              <a:t> </a:t>
            </a:r>
            <a:r>
              <a:rPr lang="en-US" sz="1917" dirty="0" err="1">
                <a:solidFill>
                  <a:srgbClr val="FFFFFF"/>
                </a:solidFill>
                <a:latin typeface="Muli Regular"/>
              </a:rPr>
              <a:t>được</a:t>
            </a:r>
            <a:r>
              <a:rPr lang="en-US" sz="1917" dirty="0">
                <a:solidFill>
                  <a:srgbClr val="FFFFFF"/>
                </a:solidFill>
                <a:latin typeface="Muli Regular"/>
              </a:rPr>
              <a:t> </a:t>
            </a:r>
            <a:r>
              <a:rPr lang="en-US" sz="1917" dirty="0" err="1">
                <a:solidFill>
                  <a:srgbClr val="FFFFFF"/>
                </a:solidFill>
                <a:latin typeface="Muli Regular"/>
              </a:rPr>
              <a:t>sử</a:t>
            </a:r>
            <a:r>
              <a:rPr lang="en-US" sz="1917" dirty="0">
                <a:solidFill>
                  <a:srgbClr val="FFFFFF"/>
                </a:solidFill>
                <a:latin typeface="Muli Regular"/>
              </a:rPr>
              <a:t> </a:t>
            </a:r>
            <a:r>
              <a:rPr lang="en-US" sz="1917" dirty="0" err="1">
                <a:solidFill>
                  <a:srgbClr val="FFFFFF"/>
                </a:solidFill>
                <a:latin typeface="Muli Regular"/>
              </a:rPr>
              <a:t>dụng</a:t>
            </a:r>
            <a:r>
              <a:rPr lang="en-US" sz="1917" dirty="0">
                <a:solidFill>
                  <a:srgbClr val="FFFFFF"/>
                </a:solidFill>
                <a:latin typeface="Muli Regular"/>
              </a:rPr>
              <a:t> </a:t>
            </a:r>
            <a:r>
              <a:rPr lang="en-US" sz="1917" dirty="0" err="1">
                <a:solidFill>
                  <a:srgbClr val="FFFFFF"/>
                </a:solidFill>
                <a:latin typeface="Muli Regular"/>
              </a:rPr>
              <a:t>để</a:t>
            </a:r>
            <a:r>
              <a:rPr lang="en-US" sz="1917" dirty="0">
                <a:solidFill>
                  <a:srgbClr val="FFFFFF"/>
                </a:solidFill>
                <a:latin typeface="Muli Regular"/>
              </a:rPr>
              <a:t> </a:t>
            </a:r>
            <a:r>
              <a:rPr lang="en-US" sz="1917" dirty="0" err="1">
                <a:solidFill>
                  <a:srgbClr val="FFFFFF"/>
                </a:solidFill>
                <a:latin typeface="Muli Regular"/>
              </a:rPr>
              <a:t>đánh</a:t>
            </a:r>
            <a:r>
              <a:rPr lang="en-US" sz="1917" dirty="0">
                <a:solidFill>
                  <a:srgbClr val="FFFFFF"/>
                </a:solidFill>
                <a:latin typeface="Muli Regular"/>
              </a:rPr>
              <a:t> </a:t>
            </a:r>
            <a:r>
              <a:rPr lang="en-US" sz="1917" dirty="0" err="1">
                <a:solidFill>
                  <a:srgbClr val="FFFFFF"/>
                </a:solidFill>
                <a:latin typeface="Muli Regular"/>
              </a:rPr>
              <a:t>giá</a:t>
            </a:r>
            <a:r>
              <a:rPr lang="en-US" sz="1917" dirty="0">
                <a:solidFill>
                  <a:srgbClr val="FFFFFF"/>
                </a:solidFill>
                <a:latin typeface="Muli Regular"/>
              </a:rPr>
              <a:t> </a:t>
            </a:r>
            <a:r>
              <a:rPr lang="en-US" sz="1917" dirty="0" err="1">
                <a:solidFill>
                  <a:srgbClr val="FFFFFF"/>
                </a:solidFill>
                <a:latin typeface="Muli Regular"/>
              </a:rPr>
              <a:t>hiệu</a:t>
            </a:r>
            <a:r>
              <a:rPr lang="en-US" sz="1917" dirty="0">
                <a:solidFill>
                  <a:srgbClr val="FFFFFF"/>
                </a:solidFill>
                <a:latin typeface="Muli Regular"/>
              </a:rPr>
              <a:t> </a:t>
            </a:r>
            <a:r>
              <a:rPr lang="en-US" sz="1917" dirty="0" err="1">
                <a:solidFill>
                  <a:srgbClr val="FFFFFF"/>
                </a:solidFill>
                <a:latin typeface="Muli Regular"/>
              </a:rPr>
              <a:t>quả</a:t>
            </a:r>
            <a:r>
              <a:rPr lang="en-US" sz="1917" dirty="0">
                <a:solidFill>
                  <a:srgbClr val="FFFFFF"/>
                </a:solidFill>
                <a:latin typeface="Muli Regular"/>
              </a:rPr>
              <a:t> </a:t>
            </a:r>
            <a:r>
              <a:rPr lang="en-US" sz="1917" dirty="0" err="1">
                <a:solidFill>
                  <a:srgbClr val="FFFFFF"/>
                </a:solidFill>
                <a:latin typeface="Muli Regular"/>
              </a:rPr>
              <a:t>của</a:t>
            </a:r>
            <a:r>
              <a:rPr lang="en-US" sz="1917" dirty="0">
                <a:solidFill>
                  <a:srgbClr val="FFFFFF"/>
                </a:solidFill>
                <a:latin typeface="Muli Regular"/>
              </a:rPr>
              <a:t> </a:t>
            </a:r>
            <a:r>
              <a:rPr lang="en-US" sz="1917" dirty="0" err="1">
                <a:solidFill>
                  <a:srgbClr val="FFFFFF"/>
                </a:solidFill>
                <a:latin typeface="Muli Regular"/>
              </a:rPr>
              <a:t>hệ</a:t>
            </a:r>
            <a:r>
              <a:rPr lang="en-US" sz="1917" dirty="0">
                <a:solidFill>
                  <a:srgbClr val="FFFFFF"/>
                </a:solidFill>
                <a:latin typeface="Muli Regular"/>
              </a:rPr>
              <a:t> </a:t>
            </a:r>
            <a:r>
              <a:rPr lang="en-US" sz="1917" dirty="0" err="1">
                <a:solidFill>
                  <a:srgbClr val="FFFFFF"/>
                </a:solidFill>
                <a:latin typeface="Muli Regular"/>
              </a:rPr>
              <a:t>thống</a:t>
            </a:r>
            <a:r>
              <a:rPr lang="en-US" sz="1917" dirty="0">
                <a:solidFill>
                  <a:srgbClr val="FFFFFF"/>
                </a:solidFill>
                <a:latin typeface="Muli Regular"/>
              </a:rPr>
              <a:t> </a:t>
            </a:r>
            <a:r>
              <a:rPr lang="en-US" sz="1917" dirty="0" err="1">
                <a:solidFill>
                  <a:srgbClr val="FFFFFF"/>
                </a:solidFill>
                <a:latin typeface="Muli Regular"/>
              </a:rPr>
              <a:t>và</a:t>
            </a:r>
            <a:r>
              <a:rPr lang="en-US" sz="1917" dirty="0">
                <a:solidFill>
                  <a:srgbClr val="FFFFFF"/>
                </a:solidFill>
                <a:latin typeface="Muli Regular"/>
              </a:rPr>
              <a:t> </a:t>
            </a:r>
            <a:r>
              <a:rPr lang="en-US" sz="1917" dirty="0" err="1">
                <a:solidFill>
                  <a:srgbClr val="FFFFFF"/>
                </a:solidFill>
                <a:latin typeface="Muli Regular"/>
              </a:rPr>
              <a:t>định</a:t>
            </a:r>
            <a:r>
              <a:rPr lang="en-US" sz="1917" dirty="0">
                <a:solidFill>
                  <a:srgbClr val="FFFFFF"/>
                </a:solidFill>
                <a:latin typeface="Muli Regular"/>
              </a:rPr>
              <a:t> </a:t>
            </a:r>
            <a:r>
              <a:rPr lang="en-US" sz="1917" dirty="0" err="1">
                <a:solidFill>
                  <a:srgbClr val="FFFFFF"/>
                </a:solidFill>
                <a:latin typeface="Muli Regular"/>
              </a:rPr>
              <a:t>hướng</a:t>
            </a:r>
            <a:r>
              <a:rPr lang="en-US" sz="1917" dirty="0">
                <a:solidFill>
                  <a:srgbClr val="FFFFFF"/>
                </a:solidFill>
                <a:latin typeface="Muli Regular"/>
              </a:rPr>
              <a:t> </a:t>
            </a:r>
            <a:r>
              <a:rPr lang="en-US" sz="1917" dirty="0" err="1">
                <a:solidFill>
                  <a:srgbClr val="FFFFFF"/>
                </a:solidFill>
                <a:latin typeface="Muli Regular"/>
              </a:rPr>
              <a:t>quá</a:t>
            </a:r>
            <a:r>
              <a:rPr lang="en-US" sz="1917" dirty="0">
                <a:solidFill>
                  <a:srgbClr val="FFFFFF"/>
                </a:solidFill>
                <a:latin typeface="Muli Regular"/>
              </a:rPr>
              <a:t> </a:t>
            </a:r>
            <a:r>
              <a:rPr lang="en-US" sz="1917" dirty="0" err="1">
                <a:solidFill>
                  <a:srgbClr val="FFFFFF"/>
                </a:solidFill>
                <a:latin typeface="Muli Regular"/>
              </a:rPr>
              <a:t>trình</a:t>
            </a:r>
            <a:r>
              <a:rPr lang="en-US" sz="1917" dirty="0">
                <a:solidFill>
                  <a:srgbClr val="FFFFFF"/>
                </a:solidFill>
                <a:latin typeface="Muli Regular"/>
              </a:rPr>
              <a:t> </a:t>
            </a:r>
            <a:r>
              <a:rPr lang="en-US" sz="1917" dirty="0" err="1">
                <a:solidFill>
                  <a:srgbClr val="FFFFFF"/>
                </a:solidFill>
                <a:latin typeface="Muli Regular"/>
              </a:rPr>
              <a:t>học</a:t>
            </a:r>
            <a:r>
              <a:rPr lang="en-US" sz="1917" dirty="0">
                <a:solidFill>
                  <a:srgbClr val="FFFFFF"/>
                </a:solidFill>
                <a:latin typeface="Muli Regular"/>
              </a:rPr>
              <a:t>.</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360"/>
                                          </p:val>
                                        </p:tav>
                                        <p:tav tm="100000">
                                          <p:val>
                                            <p:fltVal val="0"/>
                                          </p:val>
                                        </p:tav>
                                      </p:tavLst>
                                    </p:anim>
                                    <p:animEffect transition="in" filter="fade">
                                      <p:cBhvr>
                                        <p:cTn id="16" dur="500"/>
                                        <p:tgtEl>
                                          <p:spTgt spid="13"/>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 calcmode="lin" valueType="num">
                                      <p:cBhvr>
                                        <p:cTn id="21" dur="500" fill="hold"/>
                                        <p:tgtEl>
                                          <p:spTgt spid="24"/>
                                        </p:tgtEl>
                                        <p:attrNameLst>
                                          <p:attrName>style.rotation</p:attrName>
                                        </p:attrNameLst>
                                      </p:cBhvr>
                                      <p:tavLst>
                                        <p:tav tm="0">
                                          <p:val>
                                            <p:fltVal val="360"/>
                                          </p:val>
                                        </p:tav>
                                        <p:tav tm="100000">
                                          <p:val>
                                            <p:fltVal val="0"/>
                                          </p:val>
                                        </p:tav>
                                      </p:tavLst>
                                    </p:anim>
                                    <p:animEffect transition="in" filter="fade">
                                      <p:cBhvr>
                                        <p:cTn id="22" dur="500"/>
                                        <p:tgtEl>
                                          <p:spTgt spid="24"/>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 calcmode="lin" valueType="num">
                                      <p:cBhvr>
                                        <p:cTn id="27" dur="500" fill="hold"/>
                                        <p:tgtEl>
                                          <p:spTgt spid="27"/>
                                        </p:tgtEl>
                                        <p:attrNameLst>
                                          <p:attrName>style.rotation</p:attrName>
                                        </p:attrNameLst>
                                      </p:cBhvr>
                                      <p:tavLst>
                                        <p:tav tm="0">
                                          <p:val>
                                            <p:fltVal val="360"/>
                                          </p:val>
                                        </p:tav>
                                        <p:tav tm="100000">
                                          <p:val>
                                            <p:fltVal val="0"/>
                                          </p:val>
                                        </p:tav>
                                      </p:tavLst>
                                    </p:anim>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360"/>
                                          </p:val>
                                        </p:tav>
                                        <p:tav tm="100000">
                                          <p:val>
                                            <p:fltVal val="0"/>
                                          </p:val>
                                        </p:tav>
                                      </p:tavLst>
                                    </p:anim>
                                    <p:animEffect transition="in" filter="fade">
                                      <p:cBhvr>
                                        <p:cTn id="36" dur="500"/>
                                        <p:tgtEl>
                                          <p:spTgt spid="10"/>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 calcmode="lin" valueType="num">
                                      <p:cBhvr>
                                        <p:cTn id="41" dur="500" fill="hold"/>
                                        <p:tgtEl>
                                          <p:spTgt spid="12"/>
                                        </p:tgtEl>
                                        <p:attrNameLst>
                                          <p:attrName>style.rotation</p:attrName>
                                        </p:attrNameLst>
                                      </p:cBhvr>
                                      <p:tavLst>
                                        <p:tav tm="0">
                                          <p:val>
                                            <p:fltVal val="360"/>
                                          </p:val>
                                        </p:tav>
                                        <p:tav tm="100000">
                                          <p:val>
                                            <p:fltVal val="0"/>
                                          </p:val>
                                        </p:tav>
                                      </p:tavLst>
                                    </p:anim>
                                    <p:animEffect transition="in" filter="fade">
                                      <p:cBhvr>
                                        <p:cTn id="42" dur="500"/>
                                        <p:tgtEl>
                                          <p:spTgt spid="12"/>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 calcmode="lin" valueType="num">
                                      <p:cBhvr>
                                        <p:cTn id="47" dur="500" fill="hold"/>
                                        <p:tgtEl>
                                          <p:spTgt spid="25"/>
                                        </p:tgtEl>
                                        <p:attrNameLst>
                                          <p:attrName>style.rotation</p:attrName>
                                        </p:attrNameLst>
                                      </p:cBhvr>
                                      <p:tavLst>
                                        <p:tav tm="0">
                                          <p:val>
                                            <p:fltVal val="360"/>
                                          </p:val>
                                        </p:tav>
                                        <p:tav tm="100000">
                                          <p:val>
                                            <p:fltVal val="0"/>
                                          </p:val>
                                        </p:tav>
                                      </p:tavLst>
                                    </p:anim>
                                    <p:animEffect transition="in" filter="fade">
                                      <p:cBhvr>
                                        <p:cTn id="48" dur="500"/>
                                        <p:tgtEl>
                                          <p:spTgt spid="25"/>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 calcmode="lin" valueType="num">
                                      <p:cBhvr>
                                        <p:cTn id="53" dur="500" fill="hold"/>
                                        <p:tgtEl>
                                          <p:spTgt spid="28"/>
                                        </p:tgtEl>
                                        <p:attrNameLst>
                                          <p:attrName>style.rotation</p:attrName>
                                        </p:attrNameLst>
                                      </p:cBhvr>
                                      <p:tavLst>
                                        <p:tav tm="0">
                                          <p:val>
                                            <p:fltVal val="360"/>
                                          </p:val>
                                        </p:tav>
                                        <p:tav tm="100000">
                                          <p:val>
                                            <p:fltVal val="0"/>
                                          </p:val>
                                        </p:tav>
                                      </p:tavLst>
                                    </p:anim>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 calcmode="lin" valueType="num">
                                      <p:cBhvr>
                                        <p:cTn id="61" dur="500" fill="hold"/>
                                        <p:tgtEl>
                                          <p:spTgt spid="11"/>
                                        </p:tgtEl>
                                        <p:attrNameLst>
                                          <p:attrName>style.rotation</p:attrName>
                                        </p:attrNameLst>
                                      </p:cBhvr>
                                      <p:tavLst>
                                        <p:tav tm="0">
                                          <p:val>
                                            <p:fltVal val="360"/>
                                          </p:val>
                                        </p:tav>
                                        <p:tav tm="100000">
                                          <p:val>
                                            <p:fltVal val="0"/>
                                          </p:val>
                                        </p:tav>
                                      </p:tavLst>
                                    </p:anim>
                                    <p:animEffect transition="in" filter="fade">
                                      <p:cBhvr>
                                        <p:cTn id="62" dur="500"/>
                                        <p:tgtEl>
                                          <p:spTgt spid="11"/>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 calcmode="lin" valueType="num">
                                      <p:cBhvr>
                                        <p:cTn id="67" dur="500" fill="hold"/>
                                        <p:tgtEl>
                                          <p:spTgt spid="15"/>
                                        </p:tgtEl>
                                        <p:attrNameLst>
                                          <p:attrName>style.rotation</p:attrName>
                                        </p:attrNameLst>
                                      </p:cBhvr>
                                      <p:tavLst>
                                        <p:tav tm="0">
                                          <p:val>
                                            <p:fltVal val="360"/>
                                          </p:val>
                                        </p:tav>
                                        <p:tav tm="100000">
                                          <p:val>
                                            <p:fltVal val="0"/>
                                          </p:val>
                                        </p:tav>
                                      </p:tavLst>
                                    </p:anim>
                                    <p:animEffect transition="in" filter="fade">
                                      <p:cBhvr>
                                        <p:cTn id="68" dur="500"/>
                                        <p:tgtEl>
                                          <p:spTgt spid="15"/>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fltVal val="0"/>
                                          </p:val>
                                        </p:tav>
                                        <p:tav tm="100000">
                                          <p:val>
                                            <p:strVal val="#ppt_h"/>
                                          </p:val>
                                        </p:tav>
                                      </p:tavLst>
                                    </p:anim>
                                    <p:anim calcmode="lin" valueType="num">
                                      <p:cBhvr>
                                        <p:cTn id="73" dur="500" fill="hold"/>
                                        <p:tgtEl>
                                          <p:spTgt spid="26"/>
                                        </p:tgtEl>
                                        <p:attrNameLst>
                                          <p:attrName>style.rotation</p:attrName>
                                        </p:attrNameLst>
                                      </p:cBhvr>
                                      <p:tavLst>
                                        <p:tav tm="0">
                                          <p:val>
                                            <p:fltVal val="360"/>
                                          </p:val>
                                        </p:tav>
                                        <p:tav tm="100000">
                                          <p:val>
                                            <p:fltVal val="0"/>
                                          </p:val>
                                        </p:tav>
                                      </p:tavLst>
                                    </p:anim>
                                    <p:animEffect transition="in" filter="fade">
                                      <p:cBhvr>
                                        <p:cTn id="74" dur="500"/>
                                        <p:tgtEl>
                                          <p:spTgt spid="26"/>
                                        </p:tgtEl>
                                      </p:cBhvr>
                                    </p:animEffect>
                                  </p:childTnLst>
                                </p:cTn>
                              </p:par>
                              <p:par>
                                <p:cTn id="75" presetID="49" presetClass="entr" presetSubtype="0" decel="10000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 calcmode="lin" valueType="num">
                                      <p:cBhvr>
                                        <p:cTn id="79" dur="500" fill="hold"/>
                                        <p:tgtEl>
                                          <p:spTgt spid="29"/>
                                        </p:tgtEl>
                                        <p:attrNameLst>
                                          <p:attrName>style.rotation</p:attrName>
                                        </p:attrNameLst>
                                      </p:cBhvr>
                                      <p:tavLst>
                                        <p:tav tm="0">
                                          <p:val>
                                            <p:fltVal val="360"/>
                                          </p:val>
                                        </p:tav>
                                        <p:tav tm="100000">
                                          <p:val>
                                            <p:fltVal val="0"/>
                                          </p:val>
                                        </p:tav>
                                      </p:tavLst>
                                    </p:anim>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p:cTn id="85" dur="500" fill="hold"/>
                                        <p:tgtEl>
                                          <p:spTgt spid="14"/>
                                        </p:tgtEl>
                                        <p:attrNameLst>
                                          <p:attrName>ppt_w</p:attrName>
                                        </p:attrNameLst>
                                      </p:cBhvr>
                                      <p:tavLst>
                                        <p:tav tm="0">
                                          <p:val>
                                            <p:fltVal val="0"/>
                                          </p:val>
                                        </p:tav>
                                        <p:tav tm="100000">
                                          <p:val>
                                            <p:strVal val="#ppt_w"/>
                                          </p:val>
                                        </p:tav>
                                      </p:tavLst>
                                    </p:anim>
                                    <p:anim calcmode="lin" valueType="num">
                                      <p:cBhvr>
                                        <p:cTn id="86" dur="500" fill="hold"/>
                                        <p:tgtEl>
                                          <p:spTgt spid="14"/>
                                        </p:tgtEl>
                                        <p:attrNameLst>
                                          <p:attrName>ppt_h</p:attrName>
                                        </p:attrNameLst>
                                      </p:cBhvr>
                                      <p:tavLst>
                                        <p:tav tm="0">
                                          <p:val>
                                            <p:fltVal val="0"/>
                                          </p:val>
                                        </p:tav>
                                        <p:tav tm="100000">
                                          <p:val>
                                            <p:strVal val="#ppt_h"/>
                                          </p:val>
                                        </p:tav>
                                      </p:tavLst>
                                    </p:anim>
                                    <p:anim calcmode="lin" valueType="num">
                                      <p:cBhvr>
                                        <p:cTn id="87" dur="500" fill="hold"/>
                                        <p:tgtEl>
                                          <p:spTgt spid="14"/>
                                        </p:tgtEl>
                                        <p:attrNameLst>
                                          <p:attrName>style.rotation</p:attrName>
                                        </p:attrNameLst>
                                      </p:cBhvr>
                                      <p:tavLst>
                                        <p:tav tm="0">
                                          <p:val>
                                            <p:fltVal val="360"/>
                                          </p:val>
                                        </p:tav>
                                        <p:tav tm="100000">
                                          <p:val>
                                            <p:fltVal val="0"/>
                                          </p:val>
                                        </p:tav>
                                      </p:tavLst>
                                    </p:anim>
                                    <p:animEffect transition="in" filter="fade">
                                      <p:cBhvr>
                                        <p:cTn id="88" dur="500"/>
                                        <p:tgtEl>
                                          <p:spTgt spid="14"/>
                                        </p:tgtEl>
                                      </p:cBhvr>
                                    </p:animEffect>
                                  </p:childTnLst>
                                </p:cTn>
                              </p:par>
                              <p:par>
                                <p:cTn id="89" presetID="49" presetClass="entr" presetSubtype="0" decel="10000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 calcmode="lin" valueType="num">
                                      <p:cBhvr>
                                        <p:cTn id="93" dur="500" fill="hold"/>
                                        <p:tgtEl>
                                          <p:spTgt spid="16"/>
                                        </p:tgtEl>
                                        <p:attrNameLst>
                                          <p:attrName>style.rotation</p:attrName>
                                        </p:attrNameLst>
                                      </p:cBhvr>
                                      <p:tavLst>
                                        <p:tav tm="0">
                                          <p:val>
                                            <p:fltVal val="360"/>
                                          </p:val>
                                        </p:tav>
                                        <p:tav tm="100000">
                                          <p:val>
                                            <p:fltVal val="0"/>
                                          </p:val>
                                        </p:tav>
                                      </p:tavLst>
                                    </p:anim>
                                    <p:animEffect transition="in" filter="fade">
                                      <p:cBhvr>
                                        <p:cTn id="94" dur="500"/>
                                        <p:tgtEl>
                                          <p:spTgt spid="16"/>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p:cTn id="97" dur="500" fill="hold"/>
                                        <p:tgtEl>
                                          <p:spTgt spid="30"/>
                                        </p:tgtEl>
                                        <p:attrNameLst>
                                          <p:attrName>ppt_w</p:attrName>
                                        </p:attrNameLst>
                                      </p:cBhvr>
                                      <p:tavLst>
                                        <p:tav tm="0">
                                          <p:val>
                                            <p:fltVal val="0"/>
                                          </p:val>
                                        </p:tav>
                                        <p:tav tm="100000">
                                          <p:val>
                                            <p:strVal val="#ppt_w"/>
                                          </p:val>
                                        </p:tav>
                                      </p:tavLst>
                                    </p:anim>
                                    <p:anim calcmode="lin" valueType="num">
                                      <p:cBhvr>
                                        <p:cTn id="98" dur="500" fill="hold"/>
                                        <p:tgtEl>
                                          <p:spTgt spid="30"/>
                                        </p:tgtEl>
                                        <p:attrNameLst>
                                          <p:attrName>ppt_h</p:attrName>
                                        </p:attrNameLst>
                                      </p:cBhvr>
                                      <p:tavLst>
                                        <p:tav tm="0">
                                          <p:val>
                                            <p:fltVal val="0"/>
                                          </p:val>
                                        </p:tav>
                                        <p:tav tm="100000">
                                          <p:val>
                                            <p:strVal val="#ppt_h"/>
                                          </p:val>
                                        </p:tav>
                                      </p:tavLst>
                                    </p:anim>
                                    <p:anim calcmode="lin" valueType="num">
                                      <p:cBhvr>
                                        <p:cTn id="99" dur="500" fill="hold"/>
                                        <p:tgtEl>
                                          <p:spTgt spid="30"/>
                                        </p:tgtEl>
                                        <p:attrNameLst>
                                          <p:attrName>style.rotation</p:attrName>
                                        </p:attrNameLst>
                                      </p:cBhvr>
                                      <p:tavLst>
                                        <p:tav tm="0">
                                          <p:val>
                                            <p:fltVal val="360"/>
                                          </p:val>
                                        </p:tav>
                                        <p:tav tm="100000">
                                          <p:val>
                                            <p:fltVal val="0"/>
                                          </p:val>
                                        </p:tav>
                                      </p:tavLst>
                                    </p:anim>
                                    <p:animEffect transition="in" filter="fade">
                                      <p:cBhvr>
                                        <p:cTn id="100" dur="500"/>
                                        <p:tgtEl>
                                          <p:spTgt spid="30"/>
                                        </p:tgtEl>
                                      </p:cBhvr>
                                    </p:animEffect>
                                  </p:childTnLst>
                                </p:cTn>
                              </p:par>
                              <p:par>
                                <p:cTn id="101" presetID="49" presetClass="entr" presetSubtype="0" decel="10000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p:cTn id="103" dur="500" fill="hold"/>
                                        <p:tgtEl>
                                          <p:spTgt spid="17"/>
                                        </p:tgtEl>
                                        <p:attrNameLst>
                                          <p:attrName>ppt_w</p:attrName>
                                        </p:attrNameLst>
                                      </p:cBhvr>
                                      <p:tavLst>
                                        <p:tav tm="0">
                                          <p:val>
                                            <p:fltVal val="0"/>
                                          </p:val>
                                        </p:tav>
                                        <p:tav tm="100000">
                                          <p:val>
                                            <p:strVal val="#ppt_w"/>
                                          </p:val>
                                        </p:tav>
                                      </p:tavLst>
                                    </p:anim>
                                    <p:anim calcmode="lin" valueType="num">
                                      <p:cBhvr>
                                        <p:cTn id="104" dur="500" fill="hold"/>
                                        <p:tgtEl>
                                          <p:spTgt spid="17"/>
                                        </p:tgtEl>
                                        <p:attrNameLst>
                                          <p:attrName>ppt_h</p:attrName>
                                        </p:attrNameLst>
                                      </p:cBhvr>
                                      <p:tavLst>
                                        <p:tav tm="0">
                                          <p:val>
                                            <p:fltVal val="0"/>
                                          </p:val>
                                        </p:tav>
                                        <p:tav tm="100000">
                                          <p:val>
                                            <p:strVal val="#ppt_h"/>
                                          </p:val>
                                        </p:tav>
                                      </p:tavLst>
                                    </p:anim>
                                    <p:anim calcmode="lin" valueType="num">
                                      <p:cBhvr>
                                        <p:cTn id="105" dur="500" fill="hold"/>
                                        <p:tgtEl>
                                          <p:spTgt spid="17"/>
                                        </p:tgtEl>
                                        <p:attrNameLst>
                                          <p:attrName>style.rotation</p:attrName>
                                        </p:attrNameLst>
                                      </p:cBhvr>
                                      <p:tavLst>
                                        <p:tav tm="0">
                                          <p:val>
                                            <p:fltVal val="360"/>
                                          </p:val>
                                        </p:tav>
                                        <p:tav tm="100000">
                                          <p:val>
                                            <p:fltVal val="0"/>
                                          </p:val>
                                        </p:tav>
                                      </p:tavLst>
                                    </p:anim>
                                    <p:animEffect transition="in" filter="fade">
                                      <p:cBhvr>
                                        <p:cTn id="106" dur="500"/>
                                        <p:tgtEl>
                                          <p:spTgt spid="17"/>
                                        </p:tgtEl>
                                      </p:cBhvr>
                                    </p:animEffect>
                                  </p:childTnLst>
                                </p:cTn>
                              </p:par>
                            </p:childTnLst>
                          </p:cTn>
                        </p:par>
                      </p:childTnLst>
                    </p:cTn>
                  </p:par>
                  <p:par>
                    <p:cTn id="107" fill="hold">
                      <p:stCondLst>
                        <p:cond delay="indefinite"/>
                      </p:stCondLst>
                      <p:childTnLst>
                        <p:par>
                          <p:cTn id="108" fill="hold">
                            <p:stCondLst>
                              <p:cond delay="0"/>
                            </p:stCondLst>
                            <p:childTnLst>
                              <p:par>
                                <p:cTn id="109" presetID="49" presetClass="entr" presetSubtype="0" decel="100000" fill="hold" nodeType="clickEffect">
                                  <p:stCondLst>
                                    <p:cond delay="0"/>
                                  </p:stCondLst>
                                  <p:childTnLst>
                                    <p:set>
                                      <p:cBhvr>
                                        <p:cTn id="110" dur="1" fill="hold">
                                          <p:stCondLst>
                                            <p:cond delay="0"/>
                                          </p:stCondLst>
                                        </p:cTn>
                                        <p:tgtEl>
                                          <p:spTgt spid="8"/>
                                        </p:tgtEl>
                                        <p:attrNameLst>
                                          <p:attrName>style.visibility</p:attrName>
                                        </p:attrNameLst>
                                      </p:cBhvr>
                                      <p:to>
                                        <p:strVal val="visible"/>
                                      </p:to>
                                    </p:set>
                                    <p:anim calcmode="lin" valueType="num">
                                      <p:cBhvr>
                                        <p:cTn id="111" dur="500" fill="hold"/>
                                        <p:tgtEl>
                                          <p:spTgt spid="8"/>
                                        </p:tgtEl>
                                        <p:attrNameLst>
                                          <p:attrName>ppt_w</p:attrName>
                                        </p:attrNameLst>
                                      </p:cBhvr>
                                      <p:tavLst>
                                        <p:tav tm="0">
                                          <p:val>
                                            <p:fltVal val="0"/>
                                          </p:val>
                                        </p:tav>
                                        <p:tav tm="100000">
                                          <p:val>
                                            <p:strVal val="#ppt_w"/>
                                          </p:val>
                                        </p:tav>
                                      </p:tavLst>
                                    </p:anim>
                                    <p:anim calcmode="lin" valueType="num">
                                      <p:cBhvr>
                                        <p:cTn id="112" dur="500" fill="hold"/>
                                        <p:tgtEl>
                                          <p:spTgt spid="8"/>
                                        </p:tgtEl>
                                        <p:attrNameLst>
                                          <p:attrName>ppt_h</p:attrName>
                                        </p:attrNameLst>
                                      </p:cBhvr>
                                      <p:tavLst>
                                        <p:tav tm="0">
                                          <p:val>
                                            <p:fltVal val="0"/>
                                          </p:val>
                                        </p:tav>
                                        <p:tav tm="100000">
                                          <p:val>
                                            <p:strVal val="#ppt_h"/>
                                          </p:val>
                                        </p:tav>
                                      </p:tavLst>
                                    </p:anim>
                                    <p:anim calcmode="lin" valueType="num">
                                      <p:cBhvr>
                                        <p:cTn id="113" dur="500" fill="hold"/>
                                        <p:tgtEl>
                                          <p:spTgt spid="8"/>
                                        </p:tgtEl>
                                        <p:attrNameLst>
                                          <p:attrName>style.rotation</p:attrName>
                                        </p:attrNameLst>
                                      </p:cBhvr>
                                      <p:tavLst>
                                        <p:tav tm="0">
                                          <p:val>
                                            <p:fltVal val="360"/>
                                          </p:val>
                                        </p:tav>
                                        <p:tav tm="100000">
                                          <p:val>
                                            <p:fltVal val="0"/>
                                          </p:val>
                                        </p:tav>
                                      </p:tavLst>
                                    </p:anim>
                                    <p:animEffect transition="in" filter="fade">
                                      <p:cBhvr>
                                        <p:cTn id="114" dur="500"/>
                                        <p:tgtEl>
                                          <p:spTgt spid="8"/>
                                        </p:tgtEl>
                                      </p:cBhvr>
                                    </p:animEffect>
                                  </p:childTnLst>
                                </p:cTn>
                              </p:par>
                              <p:par>
                                <p:cTn id="115" presetID="49" presetClass="entr" presetSubtype="0" decel="100000" fill="hold" nodeType="with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p:cTn id="117" dur="500" fill="hold"/>
                                        <p:tgtEl>
                                          <p:spTgt spid="9"/>
                                        </p:tgtEl>
                                        <p:attrNameLst>
                                          <p:attrName>ppt_w</p:attrName>
                                        </p:attrNameLst>
                                      </p:cBhvr>
                                      <p:tavLst>
                                        <p:tav tm="0">
                                          <p:val>
                                            <p:fltVal val="0"/>
                                          </p:val>
                                        </p:tav>
                                        <p:tav tm="100000">
                                          <p:val>
                                            <p:strVal val="#ppt_w"/>
                                          </p:val>
                                        </p:tav>
                                      </p:tavLst>
                                    </p:anim>
                                    <p:anim calcmode="lin" valueType="num">
                                      <p:cBhvr>
                                        <p:cTn id="118" dur="500" fill="hold"/>
                                        <p:tgtEl>
                                          <p:spTgt spid="9"/>
                                        </p:tgtEl>
                                        <p:attrNameLst>
                                          <p:attrName>ppt_h</p:attrName>
                                        </p:attrNameLst>
                                      </p:cBhvr>
                                      <p:tavLst>
                                        <p:tav tm="0">
                                          <p:val>
                                            <p:fltVal val="0"/>
                                          </p:val>
                                        </p:tav>
                                        <p:tav tm="100000">
                                          <p:val>
                                            <p:strVal val="#ppt_h"/>
                                          </p:val>
                                        </p:tav>
                                      </p:tavLst>
                                    </p:anim>
                                    <p:anim calcmode="lin" valueType="num">
                                      <p:cBhvr>
                                        <p:cTn id="119" dur="500" fill="hold"/>
                                        <p:tgtEl>
                                          <p:spTgt spid="9"/>
                                        </p:tgtEl>
                                        <p:attrNameLst>
                                          <p:attrName>style.rotation</p:attrName>
                                        </p:attrNameLst>
                                      </p:cBhvr>
                                      <p:tavLst>
                                        <p:tav tm="0">
                                          <p:val>
                                            <p:fltVal val="360"/>
                                          </p:val>
                                        </p:tav>
                                        <p:tav tm="100000">
                                          <p:val>
                                            <p:fltVal val="0"/>
                                          </p:val>
                                        </p:tav>
                                      </p:tavLst>
                                    </p:anim>
                                    <p:animEffect transition="in" filter="fade">
                                      <p:cBhvr>
                                        <p:cTn id="120" dur="500"/>
                                        <p:tgtEl>
                                          <p:spTgt spid="9"/>
                                        </p:tgtEl>
                                      </p:cBhvr>
                                    </p:animEffect>
                                  </p:childTnLst>
                                </p:cTn>
                              </p:par>
                              <p:par>
                                <p:cTn id="121" presetID="49" presetClass="entr" presetSubtype="0" decel="10000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p:cTn id="123" dur="500" fill="hold"/>
                                        <p:tgtEl>
                                          <p:spTgt spid="31"/>
                                        </p:tgtEl>
                                        <p:attrNameLst>
                                          <p:attrName>ppt_w</p:attrName>
                                        </p:attrNameLst>
                                      </p:cBhvr>
                                      <p:tavLst>
                                        <p:tav tm="0">
                                          <p:val>
                                            <p:fltVal val="0"/>
                                          </p:val>
                                        </p:tav>
                                        <p:tav tm="100000">
                                          <p:val>
                                            <p:strVal val="#ppt_w"/>
                                          </p:val>
                                        </p:tav>
                                      </p:tavLst>
                                    </p:anim>
                                    <p:anim calcmode="lin" valueType="num">
                                      <p:cBhvr>
                                        <p:cTn id="124" dur="500" fill="hold"/>
                                        <p:tgtEl>
                                          <p:spTgt spid="31"/>
                                        </p:tgtEl>
                                        <p:attrNameLst>
                                          <p:attrName>ppt_h</p:attrName>
                                        </p:attrNameLst>
                                      </p:cBhvr>
                                      <p:tavLst>
                                        <p:tav tm="0">
                                          <p:val>
                                            <p:fltVal val="0"/>
                                          </p:val>
                                        </p:tav>
                                        <p:tav tm="100000">
                                          <p:val>
                                            <p:strVal val="#ppt_h"/>
                                          </p:val>
                                        </p:tav>
                                      </p:tavLst>
                                    </p:anim>
                                    <p:anim calcmode="lin" valueType="num">
                                      <p:cBhvr>
                                        <p:cTn id="125" dur="500" fill="hold"/>
                                        <p:tgtEl>
                                          <p:spTgt spid="31"/>
                                        </p:tgtEl>
                                        <p:attrNameLst>
                                          <p:attrName>style.rotation</p:attrName>
                                        </p:attrNameLst>
                                      </p:cBhvr>
                                      <p:tavLst>
                                        <p:tav tm="0">
                                          <p:val>
                                            <p:fltVal val="360"/>
                                          </p:val>
                                        </p:tav>
                                        <p:tav tm="100000">
                                          <p:val>
                                            <p:fltVal val="0"/>
                                          </p:val>
                                        </p:tav>
                                      </p:tavLst>
                                    </p:anim>
                                    <p:animEffect transition="in" filter="fade">
                                      <p:cBhvr>
                                        <p:cTn id="126" dur="500"/>
                                        <p:tgtEl>
                                          <p:spTgt spid="31"/>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0"/>
                                        </p:tgtEl>
                                        <p:attrNameLst>
                                          <p:attrName>style.visibility</p:attrName>
                                        </p:attrNameLst>
                                      </p:cBhvr>
                                      <p:to>
                                        <p:strVal val="visible"/>
                                      </p:to>
                                    </p:set>
                                    <p:anim calcmode="lin" valueType="num">
                                      <p:cBhvr>
                                        <p:cTn id="129" dur="500" fill="hold"/>
                                        <p:tgtEl>
                                          <p:spTgt spid="20"/>
                                        </p:tgtEl>
                                        <p:attrNameLst>
                                          <p:attrName>ppt_w</p:attrName>
                                        </p:attrNameLst>
                                      </p:cBhvr>
                                      <p:tavLst>
                                        <p:tav tm="0">
                                          <p:val>
                                            <p:fltVal val="0"/>
                                          </p:val>
                                        </p:tav>
                                        <p:tav tm="100000">
                                          <p:val>
                                            <p:strVal val="#ppt_w"/>
                                          </p:val>
                                        </p:tav>
                                      </p:tavLst>
                                    </p:anim>
                                    <p:anim calcmode="lin" valueType="num">
                                      <p:cBhvr>
                                        <p:cTn id="130" dur="500" fill="hold"/>
                                        <p:tgtEl>
                                          <p:spTgt spid="20"/>
                                        </p:tgtEl>
                                        <p:attrNameLst>
                                          <p:attrName>ppt_h</p:attrName>
                                        </p:attrNameLst>
                                      </p:cBhvr>
                                      <p:tavLst>
                                        <p:tav tm="0">
                                          <p:val>
                                            <p:fltVal val="0"/>
                                          </p:val>
                                        </p:tav>
                                        <p:tav tm="100000">
                                          <p:val>
                                            <p:strVal val="#ppt_h"/>
                                          </p:val>
                                        </p:tav>
                                      </p:tavLst>
                                    </p:anim>
                                    <p:anim calcmode="lin" valueType="num">
                                      <p:cBhvr>
                                        <p:cTn id="131" dur="500" fill="hold"/>
                                        <p:tgtEl>
                                          <p:spTgt spid="20"/>
                                        </p:tgtEl>
                                        <p:attrNameLst>
                                          <p:attrName>style.rotation</p:attrName>
                                        </p:attrNameLst>
                                      </p:cBhvr>
                                      <p:tavLst>
                                        <p:tav tm="0">
                                          <p:val>
                                            <p:fltVal val="360"/>
                                          </p:val>
                                        </p:tav>
                                        <p:tav tm="100000">
                                          <p:val>
                                            <p:fltVal val="0"/>
                                          </p:val>
                                        </p:tav>
                                      </p:tavLst>
                                    </p:anim>
                                    <p:animEffect transition="in" filter="fade">
                                      <p:cBhvr>
                                        <p:cTn id="132" dur="500"/>
                                        <p:tgtEl>
                                          <p:spTgt spid="20"/>
                                        </p:tgtEl>
                                      </p:cBhvr>
                                    </p:animEffect>
                                  </p:childTnLst>
                                </p:cTn>
                              </p:par>
                            </p:childTnLst>
                          </p:cTn>
                        </p:par>
                      </p:childTnLst>
                    </p:cTn>
                  </p:par>
                  <p:par>
                    <p:cTn id="133" fill="hold">
                      <p:stCondLst>
                        <p:cond delay="indefinite"/>
                      </p:stCondLst>
                      <p:childTnLst>
                        <p:par>
                          <p:cTn id="134" fill="hold">
                            <p:stCondLst>
                              <p:cond delay="0"/>
                            </p:stCondLst>
                            <p:childTnLst>
                              <p:par>
                                <p:cTn id="135" presetID="49" presetClass="entr" presetSubtype="0" decel="100000" fill="hold"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p:cTn id="137" dur="500" fill="hold"/>
                                        <p:tgtEl>
                                          <p:spTgt spid="18"/>
                                        </p:tgtEl>
                                        <p:attrNameLst>
                                          <p:attrName>ppt_w</p:attrName>
                                        </p:attrNameLst>
                                      </p:cBhvr>
                                      <p:tavLst>
                                        <p:tav tm="0">
                                          <p:val>
                                            <p:fltVal val="0"/>
                                          </p:val>
                                        </p:tav>
                                        <p:tav tm="100000">
                                          <p:val>
                                            <p:strVal val="#ppt_w"/>
                                          </p:val>
                                        </p:tav>
                                      </p:tavLst>
                                    </p:anim>
                                    <p:anim calcmode="lin" valueType="num">
                                      <p:cBhvr>
                                        <p:cTn id="138" dur="500" fill="hold"/>
                                        <p:tgtEl>
                                          <p:spTgt spid="18"/>
                                        </p:tgtEl>
                                        <p:attrNameLst>
                                          <p:attrName>ppt_h</p:attrName>
                                        </p:attrNameLst>
                                      </p:cBhvr>
                                      <p:tavLst>
                                        <p:tav tm="0">
                                          <p:val>
                                            <p:fltVal val="0"/>
                                          </p:val>
                                        </p:tav>
                                        <p:tav tm="100000">
                                          <p:val>
                                            <p:strVal val="#ppt_h"/>
                                          </p:val>
                                        </p:tav>
                                      </p:tavLst>
                                    </p:anim>
                                    <p:anim calcmode="lin" valueType="num">
                                      <p:cBhvr>
                                        <p:cTn id="139" dur="500" fill="hold"/>
                                        <p:tgtEl>
                                          <p:spTgt spid="18"/>
                                        </p:tgtEl>
                                        <p:attrNameLst>
                                          <p:attrName>style.rotation</p:attrName>
                                        </p:attrNameLst>
                                      </p:cBhvr>
                                      <p:tavLst>
                                        <p:tav tm="0">
                                          <p:val>
                                            <p:fltVal val="360"/>
                                          </p:val>
                                        </p:tav>
                                        <p:tav tm="100000">
                                          <p:val>
                                            <p:fltVal val="0"/>
                                          </p:val>
                                        </p:tav>
                                      </p:tavLst>
                                    </p:anim>
                                    <p:animEffect transition="in" filter="fade">
                                      <p:cBhvr>
                                        <p:cTn id="140" dur="500"/>
                                        <p:tgtEl>
                                          <p:spTgt spid="18"/>
                                        </p:tgtEl>
                                      </p:cBhvr>
                                    </p:animEffect>
                                  </p:childTnLst>
                                </p:cTn>
                              </p:par>
                              <p:par>
                                <p:cTn id="141" presetID="49" presetClass="entr" presetSubtype="0" decel="100000" fill="hold" nodeType="withEffect">
                                  <p:stCondLst>
                                    <p:cond delay="0"/>
                                  </p:stCondLst>
                                  <p:childTnLst>
                                    <p:set>
                                      <p:cBhvr>
                                        <p:cTn id="142" dur="1" fill="hold">
                                          <p:stCondLst>
                                            <p:cond delay="0"/>
                                          </p:stCondLst>
                                        </p:cTn>
                                        <p:tgtEl>
                                          <p:spTgt spid="19"/>
                                        </p:tgtEl>
                                        <p:attrNameLst>
                                          <p:attrName>style.visibility</p:attrName>
                                        </p:attrNameLst>
                                      </p:cBhvr>
                                      <p:to>
                                        <p:strVal val="visible"/>
                                      </p:to>
                                    </p:set>
                                    <p:anim calcmode="lin" valueType="num">
                                      <p:cBhvr>
                                        <p:cTn id="143" dur="500" fill="hold"/>
                                        <p:tgtEl>
                                          <p:spTgt spid="19"/>
                                        </p:tgtEl>
                                        <p:attrNameLst>
                                          <p:attrName>ppt_w</p:attrName>
                                        </p:attrNameLst>
                                      </p:cBhvr>
                                      <p:tavLst>
                                        <p:tav tm="0">
                                          <p:val>
                                            <p:fltVal val="0"/>
                                          </p:val>
                                        </p:tav>
                                        <p:tav tm="100000">
                                          <p:val>
                                            <p:strVal val="#ppt_w"/>
                                          </p:val>
                                        </p:tav>
                                      </p:tavLst>
                                    </p:anim>
                                    <p:anim calcmode="lin" valueType="num">
                                      <p:cBhvr>
                                        <p:cTn id="144" dur="500" fill="hold"/>
                                        <p:tgtEl>
                                          <p:spTgt spid="19"/>
                                        </p:tgtEl>
                                        <p:attrNameLst>
                                          <p:attrName>ppt_h</p:attrName>
                                        </p:attrNameLst>
                                      </p:cBhvr>
                                      <p:tavLst>
                                        <p:tav tm="0">
                                          <p:val>
                                            <p:fltVal val="0"/>
                                          </p:val>
                                        </p:tav>
                                        <p:tav tm="100000">
                                          <p:val>
                                            <p:strVal val="#ppt_h"/>
                                          </p:val>
                                        </p:tav>
                                      </p:tavLst>
                                    </p:anim>
                                    <p:anim calcmode="lin" valueType="num">
                                      <p:cBhvr>
                                        <p:cTn id="145" dur="500" fill="hold"/>
                                        <p:tgtEl>
                                          <p:spTgt spid="19"/>
                                        </p:tgtEl>
                                        <p:attrNameLst>
                                          <p:attrName>style.rotation</p:attrName>
                                        </p:attrNameLst>
                                      </p:cBhvr>
                                      <p:tavLst>
                                        <p:tav tm="0">
                                          <p:val>
                                            <p:fltVal val="360"/>
                                          </p:val>
                                        </p:tav>
                                        <p:tav tm="100000">
                                          <p:val>
                                            <p:fltVal val="0"/>
                                          </p:val>
                                        </p:tav>
                                      </p:tavLst>
                                    </p:anim>
                                    <p:animEffect transition="in" filter="fade">
                                      <p:cBhvr>
                                        <p:cTn id="146" dur="500"/>
                                        <p:tgtEl>
                                          <p:spTgt spid="19"/>
                                        </p:tgtEl>
                                      </p:cBhvr>
                                    </p:animEffect>
                                  </p:childTnLst>
                                </p:cTn>
                              </p:par>
                              <p:par>
                                <p:cTn id="147" presetID="49" presetClass="entr" presetSubtype="0" decel="100000" fill="hold" grpId="0" nodeType="withEffect">
                                  <p:stCondLst>
                                    <p:cond delay="0"/>
                                  </p:stCondLst>
                                  <p:childTnLst>
                                    <p:set>
                                      <p:cBhvr>
                                        <p:cTn id="148" dur="1" fill="hold">
                                          <p:stCondLst>
                                            <p:cond delay="0"/>
                                          </p:stCondLst>
                                        </p:cTn>
                                        <p:tgtEl>
                                          <p:spTgt spid="32"/>
                                        </p:tgtEl>
                                        <p:attrNameLst>
                                          <p:attrName>style.visibility</p:attrName>
                                        </p:attrNameLst>
                                      </p:cBhvr>
                                      <p:to>
                                        <p:strVal val="visible"/>
                                      </p:to>
                                    </p:set>
                                    <p:anim calcmode="lin" valueType="num">
                                      <p:cBhvr>
                                        <p:cTn id="149" dur="500" fill="hold"/>
                                        <p:tgtEl>
                                          <p:spTgt spid="32"/>
                                        </p:tgtEl>
                                        <p:attrNameLst>
                                          <p:attrName>ppt_w</p:attrName>
                                        </p:attrNameLst>
                                      </p:cBhvr>
                                      <p:tavLst>
                                        <p:tav tm="0">
                                          <p:val>
                                            <p:fltVal val="0"/>
                                          </p:val>
                                        </p:tav>
                                        <p:tav tm="100000">
                                          <p:val>
                                            <p:strVal val="#ppt_w"/>
                                          </p:val>
                                        </p:tav>
                                      </p:tavLst>
                                    </p:anim>
                                    <p:anim calcmode="lin" valueType="num">
                                      <p:cBhvr>
                                        <p:cTn id="150" dur="500" fill="hold"/>
                                        <p:tgtEl>
                                          <p:spTgt spid="32"/>
                                        </p:tgtEl>
                                        <p:attrNameLst>
                                          <p:attrName>ppt_h</p:attrName>
                                        </p:attrNameLst>
                                      </p:cBhvr>
                                      <p:tavLst>
                                        <p:tav tm="0">
                                          <p:val>
                                            <p:fltVal val="0"/>
                                          </p:val>
                                        </p:tav>
                                        <p:tav tm="100000">
                                          <p:val>
                                            <p:strVal val="#ppt_h"/>
                                          </p:val>
                                        </p:tav>
                                      </p:tavLst>
                                    </p:anim>
                                    <p:anim calcmode="lin" valueType="num">
                                      <p:cBhvr>
                                        <p:cTn id="151" dur="500" fill="hold"/>
                                        <p:tgtEl>
                                          <p:spTgt spid="32"/>
                                        </p:tgtEl>
                                        <p:attrNameLst>
                                          <p:attrName>style.rotation</p:attrName>
                                        </p:attrNameLst>
                                      </p:cBhvr>
                                      <p:tavLst>
                                        <p:tav tm="0">
                                          <p:val>
                                            <p:fltVal val="360"/>
                                          </p:val>
                                        </p:tav>
                                        <p:tav tm="100000">
                                          <p:val>
                                            <p:fltVal val="0"/>
                                          </p:val>
                                        </p:tav>
                                      </p:tavLst>
                                    </p:anim>
                                    <p:animEffect transition="in" filter="fade">
                                      <p:cBhvr>
                                        <p:cTn id="152" dur="500"/>
                                        <p:tgtEl>
                                          <p:spTgt spid="32"/>
                                        </p:tgtEl>
                                      </p:cBhvr>
                                    </p:animEffect>
                                  </p:childTnLst>
                                </p:cTn>
                              </p:par>
                              <p:par>
                                <p:cTn id="153" presetID="49" presetClass="entr" presetSubtype="0" decel="100000" fill="hold" grpId="0" nodeType="withEffect">
                                  <p:stCondLst>
                                    <p:cond delay="0"/>
                                  </p:stCondLst>
                                  <p:childTnLst>
                                    <p:set>
                                      <p:cBhvr>
                                        <p:cTn id="154" dur="1" fill="hold">
                                          <p:stCondLst>
                                            <p:cond delay="0"/>
                                          </p:stCondLst>
                                        </p:cTn>
                                        <p:tgtEl>
                                          <p:spTgt spid="33"/>
                                        </p:tgtEl>
                                        <p:attrNameLst>
                                          <p:attrName>style.visibility</p:attrName>
                                        </p:attrNameLst>
                                      </p:cBhvr>
                                      <p:to>
                                        <p:strVal val="visible"/>
                                      </p:to>
                                    </p:set>
                                    <p:anim calcmode="lin" valueType="num">
                                      <p:cBhvr>
                                        <p:cTn id="155" dur="500" fill="hold"/>
                                        <p:tgtEl>
                                          <p:spTgt spid="33"/>
                                        </p:tgtEl>
                                        <p:attrNameLst>
                                          <p:attrName>ppt_w</p:attrName>
                                        </p:attrNameLst>
                                      </p:cBhvr>
                                      <p:tavLst>
                                        <p:tav tm="0">
                                          <p:val>
                                            <p:fltVal val="0"/>
                                          </p:val>
                                        </p:tav>
                                        <p:tav tm="100000">
                                          <p:val>
                                            <p:strVal val="#ppt_w"/>
                                          </p:val>
                                        </p:tav>
                                      </p:tavLst>
                                    </p:anim>
                                    <p:anim calcmode="lin" valueType="num">
                                      <p:cBhvr>
                                        <p:cTn id="156" dur="500" fill="hold"/>
                                        <p:tgtEl>
                                          <p:spTgt spid="33"/>
                                        </p:tgtEl>
                                        <p:attrNameLst>
                                          <p:attrName>ppt_h</p:attrName>
                                        </p:attrNameLst>
                                      </p:cBhvr>
                                      <p:tavLst>
                                        <p:tav tm="0">
                                          <p:val>
                                            <p:fltVal val="0"/>
                                          </p:val>
                                        </p:tav>
                                        <p:tav tm="100000">
                                          <p:val>
                                            <p:strVal val="#ppt_h"/>
                                          </p:val>
                                        </p:tav>
                                      </p:tavLst>
                                    </p:anim>
                                    <p:anim calcmode="lin" valueType="num">
                                      <p:cBhvr>
                                        <p:cTn id="157" dur="500" fill="hold"/>
                                        <p:tgtEl>
                                          <p:spTgt spid="33"/>
                                        </p:tgtEl>
                                        <p:attrNameLst>
                                          <p:attrName>style.rotation</p:attrName>
                                        </p:attrNameLst>
                                      </p:cBhvr>
                                      <p:tavLst>
                                        <p:tav tm="0">
                                          <p:val>
                                            <p:fltVal val="360"/>
                                          </p:val>
                                        </p:tav>
                                        <p:tav tm="100000">
                                          <p:val>
                                            <p:fltVal val="0"/>
                                          </p:val>
                                        </p:tav>
                                      </p:tavLst>
                                    </p:anim>
                                    <p:animEffect transition="in" filter="fade">
                                      <p:cBhvr>
                                        <p:cTn id="158" dur="500"/>
                                        <p:tgtEl>
                                          <p:spTgt spid="33"/>
                                        </p:tgtEl>
                                      </p:cBhvr>
                                    </p:animEffect>
                                  </p:childTnLst>
                                </p:cTn>
                              </p:par>
                            </p:childTnLst>
                          </p:cTn>
                        </p:par>
                      </p:childTnLst>
                    </p:cTn>
                  </p:par>
                  <p:par>
                    <p:cTn id="159" fill="hold">
                      <p:stCondLst>
                        <p:cond delay="indefinite"/>
                      </p:stCondLst>
                      <p:childTnLst>
                        <p:par>
                          <p:cTn id="160" fill="hold">
                            <p:stCondLst>
                              <p:cond delay="0"/>
                            </p:stCondLst>
                            <p:childTnLst>
                              <p:par>
                                <p:cTn id="161" presetID="49" presetClass="entr" presetSubtype="0" decel="100000" fill="hold" nodeType="clickEffect">
                                  <p:stCondLst>
                                    <p:cond delay="0"/>
                                  </p:stCondLst>
                                  <p:childTnLst>
                                    <p:set>
                                      <p:cBhvr>
                                        <p:cTn id="162" dur="1" fill="hold">
                                          <p:stCondLst>
                                            <p:cond delay="0"/>
                                          </p:stCondLst>
                                        </p:cTn>
                                        <p:tgtEl>
                                          <p:spTgt spid="21"/>
                                        </p:tgtEl>
                                        <p:attrNameLst>
                                          <p:attrName>style.visibility</p:attrName>
                                        </p:attrNameLst>
                                      </p:cBhvr>
                                      <p:to>
                                        <p:strVal val="visible"/>
                                      </p:to>
                                    </p:set>
                                    <p:anim calcmode="lin" valueType="num">
                                      <p:cBhvr>
                                        <p:cTn id="163" dur="500" fill="hold"/>
                                        <p:tgtEl>
                                          <p:spTgt spid="21"/>
                                        </p:tgtEl>
                                        <p:attrNameLst>
                                          <p:attrName>ppt_w</p:attrName>
                                        </p:attrNameLst>
                                      </p:cBhvr>
                                      <p:tavLst>
                                        <p:tav tm="0">
                                          <p:val>
                                            <p:fltVal val="0"/>
                                          </p:val>
                                        </p:tav>
                                        <p:tav tm="100000">
                                          <p:val>
                                            <p:strVal val="#ppt_w"/>
                                          </p:val>
                                        </p:tav>
                                      </p:tavLst>
                                    </p:anim>
                                    <p:anim calcmode="lin" valueType="num">
                                      <p:cBhvr>
                                        <p:cTn id="164" dur="500" fill="hold"/>
                                        <p:tgtEl>
                                          <p:spTgt spid="21"/>
                                        </p:tgtEl>
                                        <p:attrNameLst>
                                          <p:attrName>ppt_h</p:attrName>
                                        </p:attrNameLst>
                                      </p:cBhvr>
                                      <p:tavLst>
                                        <p:tav tm="0">
                                          <p:val>
                                            <p:fltVal val="0"/>
                                          </p:val>
                                        </p:tav>
                                        <p:tav tm="100000">
                                          <p:val>
                                            <p:strVal val="#ppt_h"/>
                                          </p:val>
                                        </p:tav>
                                      </p:tavLst>
                                    </p:anim>
                                    <p:anim calcmode="lin" valueType="num">
                                      <p:cBhvr>
                                        <p:cTn id="165" dur="500" fill="hold"/>
                                        <p:tgtEl>
                                          <p:spTgt spid="21"/>
                                        </p:tgtEl>
                                        <p:attrNameLst>
                                          <p:attrName>style.rotation</p:attrName>
                                        </p:attrNameLst>
                                      </p:cBhvr>
                                      <p:tavLst>
                                        <p:tav tm="0">
                                          <p:val>
                                            <p:fltVal val="360"/>
                                          </p:val>
                                        </p:tav>
                                        <p:tav tm="100000">
                                          <p:val>
                                            <p:fltVal val="0"/>
                                          </p:val>
                                        </p:tav>
                                      </p:tavLst>
                                    </p:anim>
                                    <p:animEffect transition="in" filter="fade">
                                      <p:cBhvr>
                                        <p:cTn id="166" dur="500"/>
                                        <p:tgtEl>
                                          <p:spTgt spid="21"/>
                                        </p:tgtEl>
                                      </p:cBhvr>
                                    </p:animEffect>
                                  </p:childTnLst>
                                </p:cTn>
                              </p:par>
                              <p:par>
                                <p:cTn id="167" presetID="49" presetClass="entr" presetSubtype="0" decel="100000" fill="hold" nodeType="withEffect">
                                  <p:stCondLst>
                                    <p:cond delay="0"/>
                                  </p:stCondLst>
                                  <p:childTnLst>
                                    <p:set>
                                      <p:cBhvr>
                                        <p:cTn id="168" dur="1" fill="hold">
                                          <p:stCondLst>
                                            <p:cond delay="0"/>
                                          </p:stCondLst>
                                        </p:cTn>
                                        <p:tgtEl>
                                          <p:spTgt spid="22"/>
                                        </p:tgtEl>
                                        <p:attrNameLst>
                                          <p:attrName>style.visibility</p:attrName>
                                        </p:attrNameLst>
                                      </p:cBhvr>
                                      <p:to>
                                        <p:strVal val="visible"/>
                                      </p:to>
                                    </p:set>
                                    <p:anim calcmode="lin" valueType="num">
                                      <p:cBhvr>
                                        <p:cTn id="169" dur="500" fill="hold"/>
                                        <p:tgtEl>
                                          <p:spTgt spid="22"/>
                                        </p:tgtEl>
                                        <p:attrNameLst>
                                          <p:attrName>ppt_w</p:attrName>
                                        </p:attrNameLst>
                                      </p:cBhvr>
                                      <p:tavLst>
                                        <p:tav tm="0">
                                          <p:val>
                                            <p:fltVal val="0"/>
                                          </p:val>
                                        </p:tav>
                                        <p:tav tm="100000">
                                          <p:val>
                                            <p:strVal val="#ppt_w"/>
                                          </p:val>
                                        </p:tav>
                                      </p:tavLst>
                                    </p:anim>
                                    <p:anim calcmode="lin" valueType="num">
                                      <p:cBhvr>
                                        <p:cTn id="170" dur="500" fill="hold"/>
                                        <p:tgtEl>
                                          <p:spTgt spid="22"/>
                                        </p:tgtEl>
                                        <p:attrNameLst>
                                          <p:attrName>ppt_h</p:attrName>
                                        </p:attrNameLst>
                                      </p:cBhvr>
                                      <p:tavLst>
                                        <p:tav tm="0">
                                          <p:val>
                                            <p:fltVal val="0"/>
                                          </p:val>
                                        </p:tav>
                                        <p:tav tm="100000">
                                          <p:val>
                                            <p:strVal val="#ppt_h"/>
                                          </p:val>
                                        </p:tav>
                                      </p:tavLst>
                                    </p:anim>
                                    <p:anim calcmode="lin" valueType="num">
                                      <p:cBhvr>
                                        <p:cTn id="171" dur="500" fill="hold"/>
                                        <p:tgtEl>
                                          <p:spTgt spid="22"/>
                                        </p:tgtEl>
                                        <p:attrNameLst>
                                          <p:attrName>style.rotation</p:attrName>
                                        </p:attrNameLst>
                                      </p:cBhvr>
                                      <p:tavLst>
                                        <p:tav tm="0">
                                          <p:val>
                                            <p:fltVal val="360"/>
                                          </p:val>
                                        </p:tav>
                                        <p:tav tm="100000">
                                          <p:val>
                                            <p:fltVal val="0"/>
                                          </p:val>
                                        </p:tav>
                                      </p:tavLst>
                                    </p:anim>
                                    <p:animEffect transition="in" filter="fade">
                                      <p:cBhvr>
                                        <p:cTn id="172" dur="500"/>
                                        <p:tgtEl>
                                          <p:spTgt spid="22"/>
                                        </p:tgtEl>
                                      </p:cBhvr>
                                    </p:animEffect>
                                  </p:childTnLst>
                                </p:cTn>
                              </p:par>
                              <p:par>
                                <p:cTn id="173" presetID="49" presetClass="entr" presetSubtype="0" decel="100000" fill="hold" grpId="0" nodeType="withEffect">
                                  <p:stCondLst>
                                    <p:cond delay="0"/>
                                  </p:stCondLst>
                                  <p:childTnLst>
                                    <p:set>
                                      <p:cBhvr>
                                        <p:cTn id="174" dur="1" fill="hold">
                                          <p:stCondLst>
                                            <p:cond delay="0"/>
                                          </p:stCondLst>
                                        </p:cTn>
                                        <p:tgtEl>
                                          <p:spTgt spid="34"/>
                                        </p:tgtEl>
                                        <p:attrNameLst>
                                          <p:attrName>style.visibility</p:attrName>
                                        </p:attrNameLst>
                                      </p:cBhvr>
                                      <p:to>
                                        <p:strVal val="visible"/>
                                      </p:to>
                                    </p:set>
                                    <p:anim calcmode="lin" valueType="num">
                                      <p:cBhvr>
                                        <p:cTn id="175" dur="500" fill="hold"/>
                                        <p:tgtEl>
                                          <p:spTgt spid="34"/>
                                        </p:tgtEl>
                                        <p:attrNameLst>
                                          <p:attrName>ppt_w</p:attrName>
                                        </p:attrNameLst>
                                      </p:cBhvr>
                                      <p:tavLst>
                                        <p:tav tm="0">
                                          <p:val>
                                            <p:fltVal val="0"/>
                                          </p:val>
                                        </p:tav>
                                        <p:tav tm="100000">
                                          <p:val>
                                            <p:strVal val="#ppt_w"/>
                                          </p:val>
                                        </p:tav>
                                      </p:tavLst>
                                    </p:anim>
                                    <p:anim calcmode="lin" valueType="num">
                                      <p:cBhvr>
                                        <p:cTn id="176" dur="500" fill="hold"/>
                                        <p:tgtEl>
                                          <p:spTgt spid="34"/>
                                        </p:tgtEl>
                                        <p:attrNameLst>
                                          <p:attrName>ppt_h</p:attrName>
                                        </p:attrNameLst>
                                      </p:cBhvr>
                                      <p:tavLst>
                                        <p:tav tm="0">
                                          <p:val>
                                            <p:fltVal val="0"/>
                                          </p:val>
                                        </p:tav>
                                        <p:tav tm="100000">
                                          <p:val>
                                            <p:strVal val="#ppt_h"/>
                                          </p:val>
                                        </p:tav>
                                      </p:tavLst>
                                    </p:anim>
                                    <p:anim calcmode="lin" valueType="num">
                                      <p:cBhvr>
                                        <p:cTn id="177" dur="500" fill="hold"/>
                                        <p:tgtEl>
                                          <p:spTgt spid="34"/>
                                        </p:tgtEl>
                                        <p:attrNameLst>
                                          <p:attrName>style.rotation</p:attrName>
                                        </p:attrNameLst>
                                      </p:cBhvr>
                                      <p:tavLst>
                                        <p:tav tm="0">
                                          <p:val>
                                            <p:fltVal val="360"/>
                                          </p:val>
                                        </p:tav>
                                        <p:tav tm="100000">
                                          <p:val>
                                            <p:fltVal val="0"/>
                                          </p:val>
                                        </p:tav>
                                      </p:tavLst>
                                    </p:anim>
                                    <p:animEffect transition="in" filter="fade">
                                      <p:cBhvr>
                                        <p:cTn id="178" dur="500"/>
                                        <p:tgtEl>
                                          <p:spTgt spid="34"/>
                                        </p:tgtEl>
                                      </p:cBhvr>
                                    </p:animEffect>
                                  </p:childTnLst>
                                </p:cTn>
                              </p:par>
                              <p:par>
                                <p:cTn id="179" presetID="49" presetClass="entr" presetSubtype="0" decel="100000" fill="hold" grpId="0" nodeType="withEffect">
                                  <p:stCondLst>
                                    <p:cond delay="0"/>
                                  </p:stCondLst>
                                  <p:childTnLst>
                                    <p:set>
                                      <p:cBhvr>
                                        <p:cTn id="180" dur="1" fill="hold">
                                          <p:stCondLst>
                                            <p:cond delay="0"/>
                                          </p:stCondLst>
                                        </p:cTn>
                                        <p:tgtEl>
                                          <p:spTgt spid="35"/>
                                        </p:tgtEl>
                                        <p:attrNameLst>
                                          <p:attrName>style.visibility</p:attrName>
                                        </p:attrNameLst>
                                      </p:cBhvr>
                                      <p:to>
                                        <p:strVal val="visible"/>
                                      </p:to>
                                    </p:set>
                                    <p:anim calcmode="lin" valueType="num">
                                      <p:cBhvr>
                                        <p:cTn id="181" dur="500" fill="hold"/>
                                        <p:tgtEl>
                                          <p:spTgt spid="35"/>
                                        </p:tgtEl>
                                        <p:attrNameLst>
                                          <p:attrName>ppt_w</p:attrName>
                                        </p:attrNameLst>
                                      </p:cBhvr>
                                      <p:tavLst>
                                        <p:tav tm="0">
                                          <p:val>
                                            <p:fltVal val="0"/>
                                          </p:val>
                                        </p:tav>
                                        <p:tav tm="100000">
                                          <p:val>
                                            <p:strVal val="#ppt_w"/>
                                          </p:val>
                                        </p:tav>
                                      </p:tavLst>
                                    </p:anim>
                                    <p:anim calcmode="lin" valueType="num">
                                      <p:cBhvr>
                                        <p:cTn id="182" dur="500" fill="hold"/>
                                        <p:tgtEl>
                                          <p:spTgt spid="35"/>
                                        </p:tgtEl>
                                        <p:attrNameLst>
                                          <p:attrName>ppt_h</p:attrName>
                                        </p:attrNameLst>
                                      </p:cBhvr>
                                      <p:tavLst>
                                        <p:tav tm="0">
                                          <p:val>
                                            <p:fltVal val="0"/>
                                          </p:val>
                                        </p:tav>
                                        <p:tav tm="100000">
                                          <p:val>
                                            <p:strVal val="#ppt_h"/>
                                          </p:val>
                                        </p:tav>
                                      </p:tavLst>
                                    </p:anim>
                                    <p:anim calcmode="lin" valueType="num">
                                      <p:cBhvr>
                                        <p:cTn id="183" dur="500" fill="hold"/>
                                        <p:tgtEl>
                                          <p:spTgt spid="35"/>
                                        </p:tgtEl>
                                        <p:attrNameLst>
                                          <p:attrName>style.rotation</p:attrName>
                                        </p:attrNameLst>
                                      </p:cBhvr>
                                      <p:tavLst>
                                        <p:tav tm="0">
                                          <p:val>
                                            <p:fltVal val="360"/>
                                          </p:val>
                                        </p:tav>
                                        <p:tav tm="100000">
                                          <p:val>
                                            <p:fltVal val="0"/>
                                          </p:val>
                                        </p:tav>
                                      </p:tavLst>
                                    </p:anim>
                                    <p:animEffect transition="in" filter="fade">
                                      <p:cBhvr>
                                        <p:cTn id="18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486937" y="515455"/>
            <a:ext cx="5367328" cy="5367328"/>
          </a:xfrm>
          <a:prstGeom prst="rect">
            <a:avLst/>
          </a:prstGeom>
        </p:spPr>
      </p:pic>
      <p:pic>
        <p:nvPicPr>
          <p:cNvPr id="4" name="Picture 4"/>
          <p:cNvPicPr>
            <a:picLocks noChangeAspect="1"/>
          </p:cNvPicPr>
          <p:nvPr/>
        </p:nvPicPr>
        <p:blipFill>
          <a:blip r:embed="rId3">
            <a:alphaModFix amt="4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03464">
            <a:off x="544821" y="1538644"/>
            <a:ext cx="3402881" cy="3402881"/>
          </a:xfrm>
          <a:prstGeom prst="rect">
            <a:avLst/>
          </a:prstGeom>
        </p:spPr>
      </p:pic>
      <p:pic>
        <p:nvPicPr>
          <p:cNvPr id="5" name="Picture 5"/>
          <p:cNvPicPr>
            <a:picLocks noChangeAspect="1"/>
          </p:cNvPicPr>
          <p:nvPr/>
        </p:nvPicPr>
        <p:blipFill>
          <a:blip r:embed="rId5"/>
          <a:srcRect/>
          <a:stretch>
            <a:fillRect/>
          </a:stretch>
        </p:blipFill>
        <p:spPr>
          <a:xfrm flipH="1">
            <a:off x="-1446862" y="2510388"/>
            <a:ext cx="5441665" cy="1972603"/>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32207">
            <a:off x="10691668" y="-274504"/>
            <a:ext cx="14126902" cy="14126902"/>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00000">
            <a:off x="0" y="6801327"/>
            <a:ext cx="882424" cy="893799"/>
          </a:xfrm>
          <a:prstGeom prst="rect">
            <a:avLst/>
          </a:prstGeom>
        </p:spPr>
      </p:pic>
      <p:sp>
        <p:nvSpPr>
          <p:cNvPr id="8" name="TextBox 8"/>
          <p:cNvSpPr txBox="1"/>
          <p:nvPr/>
        </p:nvSpPr>
        <p:spPr>
          <a:xfrm>
            <a:off x="7705932" y="326863"/>
            <a:ext cx="9668576" cy="3359893"/>
          </a:xfrm>
          <a:prstGeom prst="rect">
            <a:avLst/>
          </a:prstGeom>
        </p:spPr>
        <p:txBody>
          <a:bodyPr lIns="0" tIns="0" rIns="0" bIns="0" rtlCol="0" anchor="t">
            <a:spAutoFit/>
          </a:bodyPr>
          <a:lstStyle/>
          <a:p>
            <a:pPr algn="r">
              <a:lnSpc>
                <a:spcPts val="7834"/>
              </a:lnSpc>
            </a:pPr>
            <a:r>
              <a:rPr lang="en-US" sz="5595">
                <a:solidFill>
                  <a:srgbClr val="FFFFFF"/>
                </a:solidFill>
                <a:latin typeface="Muli Black"/>
              </a:rPr>
              <a:t>3. Các phương pháp học từ phần thưởng</a:t>
            </a:r>
          </a:p>
          <a:p>
            <a:pPr>
              <a:lnSpc>
                <a:spcPts val="11333"/>
              </a:lnSpc>
              <a:spcBef>
                <a:spcPct val="0"/>
              </a:spcBef>
            </a:pPr>
            <a:endParaRPr lang="en-US" sz="5595">
              <a:solidFill>
                <a:srgbClr val="FFFFFF"/>
              </a:solidFill>
              <a:latin typeface="Muli Black"/>
            </a:endParaRPr>
          </a:p>
        </p:txBody>
      </p:sp>
      <p:sp>
        <p:nvSpPr>
          <p:cNvPr id="9" name="TextBox 9"/>
          <p:cNvSpPr txBox="1"/>
          <p:nvPr/>
        </p:nvSpPr>
        <p:spPr>
          <a:xfrm>
            <a:off x="7566010" y="3182934"/>
            <a:ext cx="9290394" cy="514170"/>
          </a:xfrm>
          <a:prstGeom prst="rect">
            <a:avLst/>
          </a:prstGeom>
        </p:spPr>
        <p:txBody>
          <a:bodyPr lIns="0" tIns="0" rIns="0" bIns="0" rtlCol="0" anchor="t">
            <a:spAutoFit/>
          </a:bodyPr>
          <a:lstStyle/>
          <a:p>
            <a:pPr marL="649232" lvl="1" indent="-324616">
              <a:lnSpc>
                <a:spcPts val="4209"/>
              </a:lnSpc>
              <a:spcBef>
                <a:spcPct val="0"/>
              </a:spcBef>
              <a:buFont typeface="Arial"/>
              <a:buChar char="•"/>
            </a:pPr>
            <a:r>
              <a:rPr lang="en-US" sz="3007" dirty="0">
                <a:solidFill>
                  <a:srgbClr val="FFFFFF"/>
                </a:solidFill>
                <a:latin typeface="Muli Bold"/>
              </a:rPr>
              <a:t>MODEL-BASED REINFORCEMENT LEARNING</a:t>
            </a:r>
          </a:p>
        </p:txBody>
      </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968423" y="9135378"/>
            <a:ext cx="1520611" cy="1540213"/>
          </a:xfrm>
          <a:prstGeom prst="rect">
            <a:avLst/>
          </a:prstGeom>
        </p:spPr>
      </p:pic>
      <p:sp>
        <p:nvSpPr>
          <p:cNvPr id="11" name="TextBox 11"/>
          <p:cNvSpPr txBox="1"/>
          <p:nvPr/>
        </p:nvSpPr>
        <p:spPr>
          <a:xfrm>
            <a:off x="7566010" y="4425841"/>
            <a:ext cx="9290394" cy="514170"/>
          </a:xfrm>
          <a:prstGeom prst="rect">
            <a:avLst/>
          </a:prstGeom>
        </p:spPr>
        <p:txBody>
          <a:bodyPr lIns="0" tIns="0" rIns="0" bIns="0" rtlCol="0" anchor="t">
            <a:spAutoFit/>
          </a:bodyPr>
          <a:lstStyle/>
          <a:p>
            <a:pPr marL="649232" lvl="1" indent="-324616">
              <a:lnSpc>
                <a:spcPts val="4209"/>
              </a:lnSpc>
              <a:spcBef>
                <a:spcPct val="0"/>
              </a:spcBef>
              <a:buFont typeface="Arial"/>
              <a:buChar char="•"/>
            </a:pPr>
            <a:r>
              <a:rPr lang="en-US" sz="3007" dirty="0">
                <a:solidFill>
                  <a:srgbClr val="FFFFFF"/>
                </a:solidFill>
                <a:latin typeface="Muli Bold"/>
              </a:rPr>
              <a:t>MODEL-FREE REINFORCEMENT LEARNING</a:t>
            </a:r>
          </a:p>
        </p:txBody>
      </p:sp>
      <p:sp>
        <p:nvSpPr>
          <p:cNvPr id="12" name="TextBox 12"/>
          <p:cNvSpPr txBox="1"/>
          <p:nvPr/>
        </p:nvSpPr>
        <p:spPr>
          <a:xfrm>
            <a:off x="6548188" y="6731797"/>
            <a:ext cx="5191624" cy="514170"/>
          </a:xfrm>
          <a:prstGeom prst="rect">
            <a:avLst/>
          </a:prstGeom>
        </p:spPr>
        <p:txBody>
          <a:bodyPr lIns="0" tIns="0" rIns="0" bIns="0" rtlCol="0" anchor="t">
            <a:spAutoFit/>
          </a:bodyPr>
          <a:lstStyle/>
          <a:p>
            <a:pPr>
              <a:lnSpc>
                <a:spcPts val="4209"/>
              </a:lnSpc>
              <a:spcBef>
                <a:spcPct val="0"/>
              </a:spcBef>
            </a:pPr>
            <a:r>
              <a:rPr lang="en-US" sz="3007">
                <a:solidFill>
                  <a:srgbClr val="FFFFFF"/>
                </a:solidFill>
                <a:latin typeface="Muli Bold"/>
              </a:rPr>
              <a:t>ACTION-UTILITY LEARNING</a:t>
            </a:r>
          </a:p>
        </p:txBody>
      </p:sp>
      <p:sp>
        <p:nvSpPr>
          <p:cNvPr id="13" name="TextBox 13"/>
          <p:cNvSpPr txBox="1"/>
          <p:nvPr/>
        </p:nvSpPr>
        <p:spPr>
          <a:xfrm>
            <a:off x="13934907" y="6731797"/>
            <a:ext cx="3134202" cy="514170"/>
          </a:xfrm>
          <a:prstGeom prst="rect">
            <a:avLst/>
          </a:prstGeom>
        </p:spPr>
        <p:txBody>
          <a:bodyPr lIns="0" tIns="0" rIns="0" bIns="0" rtlCol="0" anchor="t">
            <a:spAutoFit/>
          </a:bodyPr>
          <a:lstStyle/>
          <a:p>
            <a:pPr>
              <a:lnSpc>
                <a:spcPts val="4209"/>
              </a:lnSpc>
              <a:spcBef>
                <a:spcPct val="0"/>
              </a:spcBef>
            </a:pPr>
            <a:r>
              <a:rPr lang="en-US" sz="3007">
                <a:solidFill>
                  <a:srgbClr val="FFFFFF"/>
                </a:solidFill>
                <a:latin typeface="Muli Bold"/>
              </a:rPr>
              <a:t>POLICY SEARCH</a:t>
            </a:r>
          </a:p>
        </p:txBody>
      </p:sp>
      <p:sp>
        <p:nvSpPr>
          <p:cNvPr id="14" name="AutoShape 14"/>
          <p:cNvSpPr/>
          <p:nvPr/>
        </p:nvSpPr>
        <p:spPr>
          <a:xfrm flipV="1">
            <a:off x="9144000" y="5143500"/>
            <a:ext cx="3246120" cy="1243607"/>
          </a:xfrm>
          <a:prstGeom prst="line">
            <a:avLst/>
          </a:prstGeom>
          <a:ln w="38100" cap="flat">
            <a:solidFill>
              <a:srgbClr val="FFFFFF"/>
            </a:solidFill>
            <a:prstDash val="solid"/>
            <a:headEnd type="none" w="sm" len="sm"/>
            <a:tailEnd type="none" w="sm" len="sm"/>
          </a:ln>
        </p:spPr>
      </p:sp>
      <p:sp>
        <p:nvSpPr>
          <p:cNvPr id="15" name="AutoShape 15"/>
          <p:cNvSpPr/>
          <p:nvPr/>
        </p:nvSpPr>
        <p:spPr>
          <a:xfrm flipH="1" flipV="1">
            <a:off x="12396781" y="5143500"/>
            <a:ext cx="3105227" cy="1261396"/>
          </a:xfrm>
          <a:prstGeom prst="line">
            <a:avLst/>
          </a:prstGeom>
          <a:ln w="38100" cap="flat">
            <a:solidFill>
              <a:srgbClr val="FFFFFF"/>
            </a:solidFill>
            <a:prstDash val="solid"/>
            <a:headEnd type="none" w="sm" len="sm"/>
            <a:tailEnd type="none" w="sm" len="sm"/>
          </a:ln>
        </p:spPr>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03464">
            <a:off x="10649712" y="-1310783"/>
            <a:ext cx="15474081" cy="15474081"/>
          </a:xfrm>
          <a:prstGeom prst="rect">
            <a:avLst/>
          </a:prstGeom>
        </p:spPr>
      </p:pic>
      <p:pic>
        <p:nvPicPr>
          <p:cNvPr id="3" name="Picture 3"/>
          <p:cNvPicPr>
            <a:picLocks noChangeAspect="1"/>
          </p:cNvPicPr>
          <p:nvPr/>
        </p:nvPicPr>
        <p:blipFill>
          <a:blip r:embed="rId2">
            <a:alphaModFix amt="4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03464">
            <a:off x="12761226" y="-2068622"/>
            <a:ext cx="16413742" cy="16413742"/>
          </a:xfrm>
          <a:prstGeom prst="rect">
            <a:avLst/>
          </a:prstGeom>
        </p:spPr>
      </p:pic>
      <p:pic>
        <p:nvPicPr>
          <p:cNvPr id="4" name="Picture 4"/>
          <p:cNvPicPr>
            <a:picLocks noChangeAspect="1"/>
          </p:cNvPicPr>
          <p:nvPr/>
        </p:nvPicPr>
        <p:blipFill>
          <a:blip r:embed="rId4"/>
          <a:srcRect/>
          <a:stretch>
            <a:fillRect/>
          </a:stretch>
        </p:blipFill>
        <p:spPr>
          <a:xfrm rot="5400000">
            <a:off x="-11924250" y="2196596"/>
            <a:ext cx="27069000" cy="7680829"/>
          </a:xfrm>
          <a:prstGeom prst="rect">
            <a:avLst/>
          </a:prstGeom>
        </p:spPr>
      </p:pic>
      <p:grpSp>
        <p:nvGrpSpPr>
          <p:cNvPr id="5" name="Group 5"/>
          <p:cNvGrpSpPr>
            <a:grpSpLocks noChangeAspect="1"/>
          </p:cNvGrpSpPr>
          <p:nvPr/>
        </p:nvGrpSpPr>
        <p:grpSpPr>
          <a:xfrm>
            <a:off x="13707032" y="3515065"/>
            <a:ext cx="5246968" cy="5246370"/>
            <a:chOff x="0" y="0"/>
            <a:chExt cx="6350013" cy="6349289"/>
          </a:xfrm>
        </p:grpSpPr>
        <p:sp>
          <p:nvSpPr>
            <p:cNvPr id="6" name="Freeform 6"/>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5"/>
              <a:stretch>
                <a:fillRect l="-3630" r="-3630"/>
              </a:stretch>
            </a:blipFill>
          </p:spPr>
        </p:sp>
      </p:grpSp>
      <p:sp>
        <p:nvSpPr>
          <p:cNvPr id="7" name="TextBox 7"/>
          <p:cNvSpPr txBox="1"/>
          <p:nvPr/>
        </p:nvSpPr>
        <p:spPr>
          <a:xfrm>
            <a:off x="1028700" y="451431"/>
            <a:ext cx="12678332" cy="2278407"/>
          </a:xfrm>
          <a:prstGeom prst="rect">
            <a:avLst/>
          </a:prstGeom>
        </p:spPr>
        <p:txBody>
          <a:bodyPr lIns="0" tIns="0" rIns="0" bIns="0" rtlCol="0" anchor="t">
            <a:spAutoFit/>
          </a:bodyPr>
          <a:lstStyle/>
          <a:p>
            <a:pPr>
              <a:lnSpc>
                <a:spcPts val="7076"/>
              </a:lnSpc>
            </a:pPr>
            <a:r>
              <a:rPr lang="en-US" sz="5054">
                <a:solidFill>
                  <a:srgbClr val="FFFFFF"/>
                </a:solidFill>
                <a:latin typeface="Muli Black"/>
              </a:rPr>
              <a:t>4. Các thuật toán trong học tăng cường</a:t>
            </a:r>
          </a:p>
          <a:p>
            <a:pPr>
              <a:lnSpc>
                <a:spcPts val="11466"/>
              </a:lnSpc>
              <a:spcBef>
                <a:spcPct val="0"/>
              </a:spcBef>
            </a:pPr>
            <a:endParaRPr lang="en-US" sz="5054">
              <a:solidFill>
                <a:srgbClr val="FFFFFF"/>
              </a:solidFill>
              <a:latin typeface="Muli Black"/>
            </a:endParaRPr>
          </a:p>
        </p:txBody>
      </p:sp>
      <p:sp>
        <p:nvSpPr>
          <p:cNvPr id="8" name="TextBox 8"/>
          <p:cNvSpPr txBox="1"/>
          <p:nvPr/>
        </p:nvSpPr>
        <p:spPr>
          <a:xfrm>
            <a:off x="1105" y="2682213"/>
            <a:ext cx="10899119" cy="1090197"/>
          </a:xfrm>
          <a:prstGeom prst="rect">
            <a:avLst/>
          </a:prstGeom>
        </p:spPr>
        <p:txBody>
          <a:bodyPr lIns="0" tIns="0" rIns="0" bIns="0" rtlCol="0" anchor="t">
            <a:spAutoFit/>
          </a:bodyPr>
          <a:lstStyle/>
          <a:p>
            <a:pPr algn="ctr">
              <a:lnSpc>
                <a:spcPts val="4485"/>
              </a:lnSpc>
            </a:pPr>
            <a:r>
              <a:rPr lang="en-US" sz="3203">
                <a:solidFill>
                  <a:srgbClr val="FFFFFF"/>
                </a:solidFill>
                <a:latin typeface="Muli Black"/>
              </a:rPr>
              <a:t>Model-based reinforcement learning : </a:t>
            </a:r>
          </a:p>
          <a:p>
            <a:pPr algn="ctr">
              <a:lnSpc>
                <a:spcPts val="4485"/>
              </a:lnSpc>
              <a:spcBef>
                <a:spcPct val="0"/>
              </a:spcBef>
            </a:pPr>
            <a:r>
              <a:rPr lang="en-US" sz="3203">
                <a:solidFill>
                  <a:srgbClr val="FFFFFF"/>
                </a:solidFill>
                <a:latin typeface="Muli Black"/>
              </a:rPr>
              <a:t>Dyna - Q, Monte Carlo Tree Search ( MCTS )</a:t>
            </a:r>
          </a:p>
        </p:txBody>
      </p:sp>
      <p:sp>
        <p:nvSpPr>
          <p:cNvPr id="9" name="TextBox 9"/>
          <p:cNvSpPr txBox="1"/>
          <p:nvPr/>
        </p:nvSpPr>
        <p:spPr>
          <a:xfrm>
            <a:off x="-51157" y="6090625"/>
            <a:ext cx="10899119" cy="1108124"/>
          </a:xfrm>
          <a:prstGeom prst="rect">
            <a:avLst/>
          </a:prstGeom>
        </p:spPr>
        <p:txBody>
          <a:bodyPr lIns="0" tIns="0" rIns="0" bIns="0" rtlCol="0" anchor="t">
            <a:spAutoFit/>
          </a:bodyPr>
          <a:lstStyle/>
          <a:p>
            <a:pPr algn="ctr">
              <a:lnSpc>
                <a:spcPts val="4485"/>
              </a:lnSpc>
            </a:pPr>
            <a:r>
              <a:rPr lang="en-US" sz="3203" dirty="0">
                <a:solidFill>
                  <a:srgbClr val="FFFFFF"/>
                </a:solidFill>
                <a:latin typeface="Muli Black"/>
              </a:rPr>
              <a:t>Model-free reinforcement learning : </a:t>
            </a:r>
          </a:p>
          <a:p>
            <a:pPr algn="ctr">
              <a:lnSpc>
                <a:spcPts val="4485"/>
              </a:lnSpc>
              <a:spcBef>
                <a:spcPct val="0"/>
              </a:spcBef>
            </a:pPr>
            <a:r>
              <a:rPr lang="en-US" sz="3203" dirty="0">
                <a:solidFill>
                  <a:srgbClr val="FFFFFF"/>
                </a:solidFill>
                <a:latin typeface="Muli Black"/>
              </a:rPr>
              <a:t>Q - Learning, SARSA</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0B6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42041">
            <a:off x="2653508" y="-1741711"/>
            <a:ext cx="12936810" cy="13527083"/>
          </a:xfrm>
          <a:prstGeom prst="rect">
            <a:avLst/>
          </a:prstGeom>
        </p:spPr>
      </p:pic>
      <p:pic>
        <p:nvPicPr>
          <p:cNvPr id="3" name="Picture 3"/>
          <p:cNvPicPr>
            <a:picLocks noChangeAspect="1"/>
          </p:cNvPicPr>
          <p:nvPr/>
        </p:nvPicPr>
        <p:blipFill>
          <a:blip r:embed="rId4"/>
          <a:srcRect/>
          <a:stretch>
            <a:fillRect/>
          </a:stretch>
        </p:blipFill>
        <p:spPr>
          <a:xfrm flipV="1">
            <a:off x="-5930877" y="-508504"/>
            <a:ext cx="27069000" cy="7680829"/>
          </a:xfrm>
          <a:prstGeom prst="rect">
            <a:avLst/>
          </a:prstGeom>
        </p:spPr>
      </p:pic>
      <p:grpSp>
        <p:nvGrpSpPr>
          <p:cNvPr id="4" name="Group 4"/>
          <p:cNvGrpSpPr/>
          <p:nvPr/>
        </p:nvGrpSpPr>
        <p:grpSpPr>
          <a:xfrm>
            <a:off x="4407601" y="2740127"/>
            <a:ext cx="9926737" cy="1183567"/>
            <a:chOff x="0" y="0"/>
            <a:chExt cx="2614449" cy="311721"/>
          </a:xfrm>
        </p:grpSpPr>
        <p:sp>
          <p:nvSpPr>
            <p:cNvPr id="5" name="Freeform 5"/>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4407601" y="171297"/>
            <a:ext cx="9926737" cy="1150173"/>
          </a:xfrm>
          <a:prstGeom prst="rect">
            <a:avLst/>
          </a:prstGeom>
        </p:spPr>
        <p:txBody>
          <a:bodyPr lIns="0" tIns="0" rIns="0" bIns="0" rtlCol="0" anchor="t">
            <a:spAutoFit/>
          </a:bodyPr>
          <a:lstStyle/>
          <a:p>
            <a:pPr>
              <a:lnSpc>
                <a:spcPts val="9407"/>
              </a:lnSpc>
              <a:spcBef>
                <a:spcPct val="0"/>
              </a:spcBef>
            </a:pPr>
            <a:r>
              <a:rPr lang="en-US" sz="6719">
                <a:solidFill>
                  <a:srgbClr val="FFFFFF"/>
                </a:solidFill>
                <a:latin typeface="Muli Black"/>
              </a:rPr>
              <a:t>II. Gymnasium Package</a:t>
            </a:r>
          </a:p>
        </p:txBody>
      </p:sp>
      <p:sp>
        <p:nvSpPr>
          <p:cNvPr id="8" name="TextBox 8"/>
          <p:cNvSpPr txBox="1"/>
          <p:nvPr/>
        </p:nvSpPr>
        <p:spPr>
          <a:xfrm>
            <a:off x="6186691" y="3085540"/>
            <a:ext cx="6081509" cy="436530"/>
          </a:xfrm>
          <a:prstGeom prst="rect">
            <a:avLst/>
          </a:prstGeom>
        </p:spPr>
        <p:txBody>
          <a:bodyPr wrap="square" lIns="0" tIns="0" rIns="0" bIns="0" rtlCol="0" anchor="t">
            <a:spAutoFit/>
          </a:bodyPr>
          <a:lstStyle/>
          <a:p>
            <a:pPr marL="284195" lvl="1">
              <a:lnSpc>
                <a:spcPts val="3685"/>
              </a:lnSpc>
              <a:spcBef>
                <a:spcPct val="0"/>
              </a:spcBef>
            </a:pPr>
            <a:r>
              <a:rPr lang="en-US" sz="2632" dirty="0">
                <a:solidFill>
                  <a:srgbClr val="290B66"/>
                </a:solidFill>
                <a:latin typeface="Muli Black"/>
              </a:rPr>
              <a:t>1. </a:t>
            </a:r>
            <a:r>
              <a:rPr lang="en-US" sz="2632" dirty="0" err="1">
                <a:solidFill>
                  <a:srgbClr val="290B66"/>
                </a:solidFill>
                <a:latin typeface="Muli Black"/>
              </a:rPr>
              <a:t>Cơ</a:t>
            </a:r>
            <a:r>
              <a:rPr lang="en-US" sz="2632" dirty="0">
                <a:solidFill>
                  <a:srgbClr val="290B66"/>
                </a:solidFill>
                <a:latin typeface="Muli Black"/>
              </a:rPr>
              <a:t> </a:t>
            </a:r>
            <a:r>
              <a:rPr lang="en-US" sz="2632" dirty="0" err="1">
                <a:solidFill>
                  <a:srgbClr val="290B66"/>
                </a:solidFill>
                <a:latin typeface="Muli Black"/>
              </a:rPr>
              <a:t>bản</a:t>
            </a:r>
            <a:r>
              <a:rPr lang="en-US" sz="2632" dirty="0">
                <a:solidFill>
                  <a:srgbClr val="290B66"/>
                </a:solidFill>
                <a:latin typeface="Muli Black"/>
              </a:rPr>
              <a:t> </a:t>
            </a:r>
            <a:r>
              <a:rPr lang="en-US" sz="2632" dirty="0" err="1">
                <a:solidFill>
                  <a:srgbClr val="290B66"/>
                </a:solidFill>
                <a:latin typeface="Muli Black"/>
              </a:rPr>
              <a:t>về</a:t>
            </a:r>
            <a:r>
              <a:rPr lang="en-US" sz="2632" dirty="0">
                <a:solidFill>
                  <a:srgbClr val="290B66"/>
                </a:solidFill>
                <a:latin typeface="Muli Black"/>
              </a:rPr>
              <a:t> Gymnasium Package</a:t>
            </a:r>
          </a:p>
        </p:txBody>
      </p:sp>
      <p:grpSp>
        <p:nvGrpSpPr>
          <p:cNvPr id="9" name="Group 9"/>
          <p:cNvGrpSpPr/>
          <p:nvPr/>
        </p:nvGrpSpPr>
        <p:grpSpPr>
          <a:xfrm>
            <a:off x="4407601" y="4430048"/>
            <a:ext cx="9926737" cy="1183567"/>
            <a:chOff x="0" y="0"/>
            <a:chExt cx="2614449" cy="311721"/>
          </a:xfrm>
        </p:grpSpPr>
        <p:sp>
          <p:nvSpPr>
            <p:cNvPr id="10" name="Freeform 10"/>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100228" y="4775460"/>
            <a:ext cx="4541482"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2. Bắt đầu với Gymnasium </a:t>
            </a:r>
          </a:p>
        </p:txBody>
      </p:sp>
      <p:grpSp>
        <p:nvGrpSpPr>
          <p:cNvPr id="13" name="Group 13"/>
          <p:cNvGrpSpPr/>
          <p:nvPr/>
        </p:nvGrpSpPr>
        <p:grpSpPr>
          <a:xfrm>
            <a:off x="4407601" y="6118439"/>
            <a:ext cx="9926737" cy="1183567"/>
            <a:chOff x="0" y="0"/>
            <a:chExt cx="2614449" cy="311721"/>
          </a:xfrm>
        </p:grpSpPr>
        <p:sp>
          <p:nvSpPr>
            <p:cNvPr id="14" name="Freeform 14"/>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4981828" y="6463852"/>
            <a:ext cx="8778282"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3. Các môi trường cung cấp bởi Gymnasium Package</a:t>
            </a:r>
          </a:p>
        </p:txBody>
      </p:sp>
      <p:grpSp>
        <p:nvGrpSpPr>
          <p:cNvPr id="17" name="Group 17"/>
          <p:cNvGrpSpPr/>
          <p:nvPr/>
        </p:nvGrpSpPr>
        <p:grpSpPr>
          <a:xfrm>
            <a:off x="4407601" y="7806831"/>
            <a:ext cx="9926737" cy="1183567"/>
            <a:chOff x="0" y="0"/>
            <a:chExt cx="2614449" cy="311721"/>
          </a:xfrm>
        </p:grpSpPr>
        <p:sp>
          <p:nvSpPr>
            <p:cNvPr id="18" name="Freeform 18"/>
            <p:cNvSpPr/>
            <p:nvPr/>
          </p:nvSpPr>
          <p:spPr>
            <a:xfrm>
              <a:off x="0" y="0"/>
              <a:ext cx="2614449" cy="311721"/>
            </a:xfrm>
            <a:custGeom>
              <a:avLst/>
              <a:gdLst/>
              <a:ahLst/>
              <a:cxnLst/>
              <a:rect l="l" t="t" r="r" b="b"/>
              <a:pathLst>
                <a:path w="2614449" h="311721">
                  <a:moveTo>
                    <a:pt x="39775" y="0"/>
                  </a:moveTo>
                  <a:lnTo>
                    <a:pt x="2574674" y="0"/>
                  </a:lnTo>
                  <a:cubicBezTo>
                    <a:pt x="2596641" y="0"/>
                    <a:pt x="2614449" y="17808"/>
                    <a:pt x="2614449" y="39775"/>
                  </a:cubicBezTo>
                  <a:lnTo>
                    <a:pt x="2614449" y="271946"/>
                  </a:lnTo>
                  <a:cubicBezTo>
                    <a:pt x="2614449" y="282495"/>
                    <a:pt x="2610259" y="292612"/>
                    <a:pt x="2602799" y="300071"/>
                  </a:cubicBezTo>
                  <a:cubicBezTo>
                    <a:pt x="2595340" y="307531"/>
                    <a:pt x="2585223" y="311721"/>
                    <a:pt x="2574674" y="311721"/>
                  </a:cubicBezTo>
                  <a:lnTo>
                    <a:pt x="39775" y="311721"/>
                  </a:lnTo>
                  <a:cubicBezTo>
                    <a:pt x="17808" y="311721"/>
                    <a:pt x="0" y="293913"/>
                    <a:pt x="0" y="271946"/>
                  </a:cubicBezTo>
                  <a:lnTo>
                    <a:pt x="0" y="39775"/>
                  </a:lnTo>
                  <a:cubicBezTo>
                    <a:pt x="0" y="17808"/>
                    <a:pt x="17808" y="0"/>
                    <a:pt x="39775" y="0"/>
                  </a:cubicBezTo>
                  <a:close/>
                </a:path>
              </a:pathLst>
            </a:custGeom>
            <a:solidFill>
              <a:srgbClr val="FFFFFF"/>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5182434" y="8149731"/>
            <a:ext cx="8377070" cy="445116"/>
          </a:xfrm>
          <a:prstGeom prst="rect">
            <a:avLst/>
          </a:prstGeom>
        </p:spPr>
        <p:txBody>
          <a:bodyPr lIns="0" tIns="0" rIns="0" bIns="0" rtlCol="0" anchor="t">
            <a:spAutoFit/>
          </a:bodyPr>
          <a:lstStyle/>
          <a:p>
            <a:pPr>
              <a:lnSpc>
                <a:spcPts val="3685"/>
              </a:lnSpc>
              <a:spcBef>
                <a:spcPct val="0"/>
              </a:spcBef>
            </a:pPr>
            <a:r>
              <a:rPr lang="en-US" sz="2632">
                <a:solidFill>
                  <a:srgbClr val="290B66"/>
                </a:solidFill>
                <a:latin typeface="Muli Black"/>
              </a:rPr>
              <a:t>4. Các thành phần chính của Gymnasium Package</a:t>
            </a:r>
          </a:p>
        </p:txBody>
      </p:sp>
    </p:spTree>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900" decel="100000" fill="hold"/>
                                        <p:tgtEl>
                                          <p:spTgt spid="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900" decel="100000" fill="hold"/>
                                        <p:tgtEl>
                                          <p:spTgt spid="1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900" decel="100000" fill="hold"/>
                                        <p:tgtEl>
                                          <p:spTgt spid="16"/>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900" decel="100000" fill="hold"/>
                                        <p:tgtEl>
                                          <p:spTgt spid="13"/>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900" decel="100000" fill="hold"/>
                                        <p:tgtEl>
                                          <p:spTgt spid="20"/>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900" decel="100000" fill="hold"/>
                                        <p:tgtEl>
                                          <p:spTgt spid="17"/>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12" grpId="0"/>
      <p:bldP spid="16"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162478" y="4056039"/>
            <a:ext cx="27069000" cy="7680829"/>
          </a:xfrm>
          <a:prstGeom prst="rect">
            <a:avLst/>
          </a:prstGeom>
        </p:spPr>
      </p:pic>
      <p:pic>
        <p:nvPicPr>
          <p:cNvPr id="4" name="Picture 4"/>
          <p:cNvPicPr>
            <a:picLocks noChangeAspect="1"/>
          </p:cNvPicPr>
          <p:nvPr/>
        </p:nvPicPr>
        <p:blipFill>
          <a:blip r:embed="rId4">
            <a:alphaModFix amt="52000"/>
          </a:blip>
          <a:srcRect t="4669" b="4669"/>
          <a:stretch>
            <a:fillRect/>
          </a:stretch>
        </p:blipFill>
        <p:spPr>
          <a:xfrm>
            <a:off x="11333048" y="8268828"/>
            <a:ext cx="6459647" cy="1561684"/>
          </a:xfrm>
          <a:prstGeom prst="rect">
            <a:avLst/>
          </a:prstGeom>
        </p:spPr>
      </p:pic>
      <p:sp>
        <p:nvSpPr>
          <p:cNvPr id="5" name="TextBox 5"/>
          <p:cNvSpPr txBox="1"/>
          <p:nvPr/>
        </p:nvSpPr>
        <p:spPr>
          <a:xfrm>
            <a:off x="601870" y="200554"/>
            <a:ext cx="9724485" cy="708784"/>
          </a:xfrm>
          <a:prstGeom prst="rect">
            <a:avLst/>
          </a:prstGeom>
        </p:spPr>
        <p:txBody>
          <a:bodyPr lIns="0" tIns="0" rIns="0" bIns="0" rtlCol="0" anchor="t">
            <a:spAutoFit/>
          </a:bodyPr>
          <a:lstStyle/>
          <a:p>
            <a:pPr marL="463738" lvl="1" algn="just">
              <a:lnSpc>
                <a:spcPts val="6014"/>
              </a:lnSpc>
              <a:spcBef>
                <a:spcPct val="0"/>
              </a:spcBef>
            </a:pPr>
            <a:r>
              <a:rPr lang="en-US" sz="4295" dirty="0">
                <a:solidFill>
                  <a:srgbClr val="FFFFFF"/>
                </a:solidFill>
                <a:latin typeface="Muli Black"/>
              </a:rPr>
              <a:t>1. </a:t>
            </a:r>
            <a:r>
              <a:rPr lang="en-US" sz="4295" dirty="0" err="1">
                <a:solidFill>
                  <a:srgbClr val="FFFFFF"/>
                </a:solidFill>
                <a:latin typeface="Muli Black"/>
              </a:rPr>
              <a:t>Cơ</a:t>
            </a:r>
            <a:r>
              <a:rPr lang="en-US" sz="4295" dirty="0">
                <a:solidFill>
                  <a:srgbClr val="FFFFFF"/>
                </a:solidFill>
                <a:latin typeface="Muli Black"/>
              </a:rPr>
              <a:t> </a:t>
            </a:r>
            <a:r>
              <a:rPr lang="en-US" sz="4295" dirty="0" err="1">
                <a:solidFill>
                  <a:srgbClr val="FFFFFF"/>
                </a:solidFill>
                <a:latin typeface="Muli Black"/>
              </a:rPr>
              <a:t>bản</a:t>
            </a:r>
            <a:r>
              <a:rPr lang="en-US" sz="4295" dirty="0">
                <a:solidFill>
                  <a:srgbClr val="FFFFFF"/>
                </a:solidFill>
                <a:latin typeface="Muli Black"/>
              </a:rPr>
              <a:t> </a:t>
            </a:r>
            <a:r>
              <a:rPr lang="en-US" sz="4295" dirty="0" err="1">
                <a:solidFill>
                  <a:srgbClr val="FFFFFF"/>
                </a:solidFill>
                <a:latin typeface="Muli Black"/>
              </a:rPr>
              <a:t>về</a:t>
            </a:r>
            <a:r>
              <a:rPr lang="en-US" sz="4295" dirty="0">
                <a:solidFill>
                  <a:srgbClr val="FFFFFF"/>
                </a:solidFill>
                <a:latin typeface="Muli Black"/>
              </a:rPr>
              <a:t> Gymnasium Package</a:t>
            </a:r>
          </a:p>
        </p:txBody>
      </p:sp>
      <p:sp>
        <p:nvSpPr>
          <p:cNvPr id="6" name="TextBox 6"/>
          <p:cNvSpPr txBox="1"/>
          <p:nvPr/>
        </p:nvSpPr>
        <p:spPr>
          <a:xfrm>
            <a:off x="845137" y="1461674"/>
            <a:ext cx="10831599" cy="914206"/>
          </a:xfrm>
          <a:prstGeom prst="rect">
            <a:avLst/>
          </a:prstGeom>
        </p:spPr>
        <p:txBody>
          <a:bodyPr lIns="0" tIns="0" rIns="0" bIns="0" rtlCol="0" anchor="t">
            <a:spAutoFit/>
          </a:bodyPr>
          <a:lstStyle/>
          <a:p>
            <a:pPr marL="568389" lvl="1" indent="-284195">
              <a:lnSpc>
                <a:spcPts val="3685"/>
              </a:lnSpc>
              <a:spcBef>
                <a:spcPct val="0"/>
              </a:spcBef>
              <a:buFont typeface="Arial"/>
              <a:buChar char="•"/>
            </a:pPr>
            <a:r>
              <a:rPr lang="en-US" sz="2632" dirty="0" err="1">
                <a:solidFill>
                  <a:srgbClr val="FFFFFF"/>
                </a:solidFill>
                <a:latin typeface="Muli Black"/>
              </a:rPr>
              <a:t>Là</a:t>
            </a:r>
            <a:r>
              <a:rPr lang="en-US" sz="2632" dirty="0">
                <a:solidFill>
                  <a:srgbClr val="FFFFFF"/>
                </a:solidFill>
                <a:latin typeface="Muli Black"/>
              </a:rPr>
              <a:t> </a:t>
            </a:r>
            <a:r>
              <a:rPr lang="en-US" sz="2632" dirty="0" err="1">
                <a:solidFill>
                  <a:srgbClr val="FFFFFF"/>
                </a:solidFill>
                <a:latin typeface="Muli Black"/>
              </a:rPr>
              <a:t>một</a:t>
            </a:r>
            <a:r>
              <a:rPr lang="en-US" sz="2632" dirty="0">
                <a:solidFill>
                  <a:srgbClr val="FFFFFF"/>
                </a:solidFill>
                <a:latin typeface="Muli Black"/>
              </a:rPr>
              <a:t> </a:t>
            </a:r>
            <a:r>
              <a:rPr lang="en-US" sz="2632" dirty="0" err="1">
                <a:solidFill>
                  <a:srgbClr val="FFFFFF"/>
                </a:solidFill>
                <a:latin typeface="Muli Black"/>
              </a:rPr>
              <a:t>thư</a:t>
            </a:r>
            <a:r>
              <a:rPr lang="en-US" sz="2632" dirty="0">
                <a:solidFill>
                  <a:srgbClr val="FFFFFF"/>
                </a:solidFill>
                <a:latin typeface="Muli Black"/>
              </a:rPr>
              <a:t> </a:t>
            </a:r>
            <a:r>
              <a:rPr lang="en-US" sz="2632" dirty="0" err="1">
                <a:solidFill>
                  <a:srgbClr val="FFFFFF"/>
                </a:solidFill>
                <a:latin typeface="Muli Black"/>
              </a:rPr>
              <a:t>viện</a:t>
            </a:r>
            <a:r>
              <a:rPr lang="en-US" sz="2632" dirty="0">
                <a:solidFill>
                  <a:srgbClr val="FFFFFF"/>
                </a:solidFill>
                <a:latin typeface="Muli Black"/>
              </a:rPr>
              <a:t> </a:t>
            </a:r>
            <a:r>
              <a:rPr lang="en-US" sz="2632" dirty="0" err="1">
                <a:solidFill>
                  <a:srgbClr val="FFFFFF"/>
                </a:solidFill>
                <a:latin typeface="Muli Black"/>
              </a:rPr>
              <a:t>mã</a:t>
            </a:r>
            <a:r>
              <a:rPr lang="en-US" sz="2632" dirty="0">
                <a:solidFill>
                  <a:srgbClr val="FFFFFF"/>
                </a:solidFill>
                <a:latin typeface="Muli Black"/>
              </a:rPr>
              <a:t> </a:t>
            </a:r>
            <a:r>
              <a:rPr lang="en-US" sz="2632" dirty="0" err="1">
                <a:solidFill>
                  <a:srgbClr val="FFFFFF"/>
                </a:solidFill>
                <a:latin typeface="Muli Black"/>
              </a:rPr>
              <a:t>nguồn</a:t>
            </a:r>
            <a:r>
              <a:rPr lang="en-US" sz="2632" dirty="0">
                <a:solidFill>
                  <a:srgbClr val="FFFFFF"/>
                </a:solidFill>
                <a:latin typeface="Muli Black"/>
              </a:rPr>
              <a:t> </a:t>
            </a:r>
            <a:r>
              <a:rPr lang="en-US" sz="2632" dirty="0" err="1">
                <a:solidFill>
                  <a:srgbClr val="FFFFFF"/>
                </a:solidFill>
                <a:latin typeface="Muli Black"/>
              </a:rPr>
              <a:t>mở</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phép</a:t>
            </a:r>
            <a:r>
              <a:rPr lang="en-US" sz="2632" dirty="0">
                <a:solidFill>
                  <a:srgbClr val="FFFFFF"/>
                </a:solidFill>
                <a:latin typeface="Muli Black"/>
              </a:rPr>
              <a:t> </a:t>
            </a:r>
            <a:r>
              <a:rPr lang="en-US" sz="2632" dirty="0" err="1">
                <a:solidFill>
                  <a:srgbClr val="FFFFFF"/>
                </a:solidFill>
                <a:latin typeface="Muli Black"/>
              </a:rPr>
              <a:t>tạo</a:t>
            </a:r>
            <a:r>
              <a:rPr lang="en-US" sz="2632" dirty="0">
                <a:solidFill>
                  <a:srgbClr val="FFFFFF"/>
                </a:solidFill>
                <a:latin typeface="Muli Black"/>
              </a:rPr>
              <a:t> </a:t>
            </a:r>
            <a:r>
              <a:rPr lang="en-US" sz="2632" dirty="0" err="1">
                <a:solidFill>
                  <a:srgbClr val="FFFFFF"/>
                </a:solidFill>
                <a:latin typeface="Muli Black"/>
              </a:rPr>
              <a:t>ra</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tương</a:t>
            </a:r>
            <a:r>
              <a:rPr lang="en-US" sz="2632" dirty="0">
                <a:solidFill>
                  <a:srgbClr val="FFFFFF"/>
                </a:solidFill>
                <a:latin typeface="Muli Black"/>
              </a:rPr>
              <a:t> </a:t>
            </a:r>
            <a:r>
              <a:rPr lang="en-US" sz="2632" dirty="0" err="1">
                <a:solidFill>
                  <a:srgbClr val="FFFFFF"/>
                </a:solidFill>
                <a:latin typeface="Muli Black"/>
              </a:rPr>
              <a:t>tác</a:t>
            </a:r>
            <a:r>
              <a:rPr lang="en-US" sz="2632" dirty="0">
                <a:solidFill>
                  <a:srgbClr val="FFFFFF"/>
                </a:solidFill>
                <a:latin typeface="Muli Black"/>
              </a:rPr>
              <a:t> </a:t>
            </a:r>
            <a:r>
              <a:rPr lang="en-US" sz="2632" dirty="0" err="1">
                <a:solidFill>
                  <a:srgbClr val="FFFFFF"/>
                </a:solidFill>
                <a:latin typeface="Muli Black"/>
              </a:rPr>
              <a:t>để</a:t>
            </a:r>
            <a:r>
              <a:rPr lang="en-US" sz="2632" dirty="0">
                <a:solidFill>
                  <a:srgbClr val="FFFFFF"/>
                </a:solidFill>
                <a:latin typeface="Muli Black"/>
              </a:rPr>
              <a:t> </a:t>
            </a:r>
            <a:r>
              <a:rPr lang="en-US" sz="2632" dirty="0" err="1">
                <a:solidFill>
                  <a:srgbClr val="FFFFFF"/>
                </a:solidFill>
                <a:latin typeface="Muli Black"/>
              </a:rPr>
              <a:t>huấn</a:t>
            </a:r>
            <a:r>
              <a:rPr lang="en-US" sz="2632" dirty="0">
                <a:solidFill>
                  <a:srgbClr val="FFFFFF"/>
                </a:solidFill>
                <a:latin typeface="Muli Black"/>
              </a:rPr>
              <a:t> </a:t>
            </a:r>
            <a:r>
              <a:rPr lang="en-US" sz="2632" dirty="0" err="1">
                <a:solidFill>
                  <a:srgbClr val="FFFFFF"/>
                </a:solidFill>
                <a:latin typeface="Muli Black"/>
              </a:rPr>
              <a:t>luyện</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a:t>
            </a:r>
            <a:r>
              <a:rPr lang="en-US" sz="2632" dirty="0">
                <a:solidFill>
                  <a:srgbClr val="FFFFFF"/>
                </a:solidFill>
                <a:latin typeface="Muli Black"/>
              </a:rPr>
              <a:t> </a:t>
            </a:r>
            <a:r>
              <a:rPr lang="en-US" sz="2632" dirty="0" err="1">
                <a:solidFill>
                  <a:srgbClr val="FFFFFF"/>
                </a:solidFill>
                <a:latin typeface="Muli Black"/>
              </a:rPr>
              <a:t>hình</a:t>
            </a:r>
            <a:r>
              <a:rPr lang="en-US" sz="2632" dirty="0">
                <a:solidFill>
                  <a:srgbClr val="FFFFFF"/>
                </a:solidFill>
                <a:latin typeface="Muli Black"/>
              </a:rPr>
              <a:t> </a:t>
            </a:r>
            <a:r>
              <a:rPr lang="en-US" sz="2632" dirty="0" err="1">
                <a:solidFill>
                  <a:srgbClr val="FFFFFF"/>
                </a:solidFill>
                <a:latin typeface="Muli Black"/>
              </a:rPr>
              <a:t>học</a:t>
            </a:r>
            <a:r>
              <a:rPr lang="en-US" sz="2632" dirty="0">
                <a:solidFill>
                  <a:srgbClr val="FFFFFF"/>
                </a:solidFill>
                <a:latin typeface="Muli Black"/>
              </a:rPr>
              <a:t> </a:t>
            </a:r>
            <a:r>
              <a:rPr lang="en-US" sz="2632" dirty="0" err="1">
                <a:solidFill>
                  <a:srgbClr val="FFFFFF"/>
                </a:solidFill>
                <a:latin typeface="Muli Black"/>
              </a:rPr>
              <a:t>tăng</a:t>
            </a:r>
            <a:r>
              <a:rPr lang="en-US" sz="2632" dirty="0">
                <a:solidFill>
                  <a:srgbClr val="FFFFFF"/>
                </a:solidFill>
                <a:latin typeface="Muli Black"/>
              </a:rPr>
              <a:t> </a:t>
            </a:r>
            <a:r>
              <a:rPr lang="en-US" sz="2632" dirty="0" err="1">
                <a:solidFill>
                  <a:srgbClr val="FFFFFF"/>
                </a:solidFill>
                <a:latin typeface="Muli Black"/>
              </a:rPr>
              <a:t>cường</a:t>
            </a:r>
            <a:r>
              <a:rPr lang="en-US" sz="2632" dirty="0">
                <a:solidFill>
                  <a:srgbClr val="FFFFFF"/>
                </a:solidFill>
                <a:latin typeface="Muli Black"/>
              </a:rPr>
              <a:t>.</a:t>
            </a:r>
          </a:p>
        </p:txBody>
      </p:sp>
      <p:sp>
        <p:nvSpPr>
          <p:cNvPr id="7" name="TextBox 7"/>
          <p:cNvSpPr txBox="1"/>
          <p:nvPr/>
        </p:nvSpPr>
        <p:spPr>
          <a:xfrm>
            <a:off x="845137" y="3295844"/>
            <a:ext cx="10831599" cy="1847656"/>
          </a:xfrm>
          <a:prstGeom prst="rect">
            <a:avLst/>
          </a:prstGeom>
        </p:spPr>
        <p:txBody>
          <a:bodyPr lIns="0" tIns="0" rIns="0" bIns="0" rtlCol="0" anchor="t">
            <a:spAutoFit/>
          </a:bodyPr>
          <a:lstStyle/>
          <a:p>
            <a:pPr marL="568389" lvl="1" indent="-284195">
              <a:lnSpc>
                <a:spcPts val="3685"/>
              </a:lnSpc>
              <a:spcBef>
                <a:spcPct val="0"/>
              </a:spcBef>
              <a:buFont typeface="Arial"/>
              <a:buChar char="•"/>
            </a:pP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trong</a:t>
            </a:r>
            <a:r>
              <a:rPr lang="en-US" sz="2632" dirty="0">
                <a:solidFill>
                  <a:srgbClr val="FFFFFF"/>
                </a:solidFill>
                <a:latin typeface="Muli Black"/>
              </a:rPr>
              <a:t> Gymnasium Package </a:t>
            </a:r>
            <a:r>
              <a:rPr lang="en-US" sz="2632" dirty="0" err="1">
                <a:solidFill>
                  <a:srgbClr val="FFFFFF"/>
                </a:solidFill>
                <a:latin typeface="Muli Black"/>
              </a:rPr>
              <a:t>đều</a:t>
            </a:r>
            <a:r>
              <a:rPr lang="en-US" sz="2632" dirty="0">
                <a:solidFill>
                  <a:srgbClr val="FFFFFF"/>
                </a:solidFill>
                <a:latin typeface="Muli Black"/>
              </a:rPr>
              <a:t> </a:t>
            </a:r>
            <a:r>
              <a:rPr lang="en-US" sz="2632" dirty="0" err="1">
                <a:solidFill>
                  <a:srgbClr val="FFFFFF"/>
                </a:solidFill>
                <a:latin typeface="Muli Black"/>
              </a:rPr>
              <a:t>cung</a:t>
            </a:r>
            <a:r>
              <a:rPr lang="en-US" sz="2632" dirty="0">
                <a:solidFill>
                  <a:srgbClr val="FFFFFF"/>
                </a:solidFill>
                <a:latin typeface="Muli Black"/>
              </a:rPr>
              <a:t> </a:t>
            </a:r>
            <a:r>
              <a:rPr lang="en-US" sz="2632" dirty="0" err="1">
                <a:solidFill>
                  <a:srgbClr val="FFFFFF"/>
                </a:solidFill>
                <a:latin typeface="Muli Black"/>
              </a:rPr>
              <a:t>cấp</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tác</a:t>
            </a:r>
            <a:r>
              <a:rPr lang="en-US" sz="2632" dirty="0">
                <a:solidFill>
                  <a:srgbClr val="FFFFFF"/>
                </a:solidFill>
                <a:latin typeface="Muli Black"/>
              </a:rPr>
              <a:t> </a:t>
            </a:r>
            <a:r>
              <a:rPr lang="en-US" sz="2632" dirty="0" err="1">
                <a:solidFill>
                  <a:srgbClr val="FFFFFF"/>
                </a:solidFill>
                <a:latin typeface="Muli Black"/>
              </a:rPr>
              <a:t>tử</a:t>
            </a:r>
            <a:r>
              <a:rPr lang="en-US" sz="2632" dirty="0">
                <a:solidFill>
                  <a:srgbClr val="FFFFFF"/>
                </a:solidFill>
                <a:latin typeface="Muli Black"/>
              </a:rPr>
              <a:t> </a:t>
            </a:r>
            <a:r>
              <a:rPr lang="en-US" sz="2632" dirty="0" err="1">
                <a:solidFill>
                  <a:srgbClr val="FFFFFF"/>
                </a:solidFill>
                <a:latin typeface="Muli Black"/>
              </a:rPr>
              <a:t>một</a:t>
            </a:r>
            <a:r>
              <a:rPr lang="en-US" sz="2632" dirty="0">
                <a:solidFill>
                  <a:srgbClr val="FFFFFF"/>
                </a:solidFill>
                <a:latin typeface="Muli Black"/>
              </a:rPr>
              <a:t> </a:t>
            </a:r>
            <a:r>
              <a:rPr lang="en-US" sz="2632" dirty="0" err="1">
                <a:solidFill>
                  <a:srgbClr val="FFFFFF"/>
                </a:solidFill>
                <a:latin typeface="Muli Black"/>
              </a:rPr>
              <a:t>trạng</a:t>
            </a:r>
            <a:r>
              <a:rPr lang="en-US" sz="2632" dirty="0">
                <a:solidFill>
                  <a:srgbClr val="FFFFFF"/>
                </a:solidFill>
                <a:latin typeface="Muli Black"/>
              </a:rPr>
              <a:t> </a:t>
            </a:r>
            <a:r>
              <a:rPr lang="en-US" sz="2632" dirty="0" err="1">
                <a:solidFill>
                  <a:srgbClr val="FFFFFF"/>
                </a:solidFill>
                <a:latin typeface="Muli Black"/>
              </a:rPr>
              <a:t>thái</a:t>
            </a:r>
            <a:r>
              <a:rPr lang="en-US" sz="2632" dirty="0">
                <a:solidFill>
                  <a:srgbClr val="FFFFFF"/>
                </a:solidFill>
                <a:latin typeface="Muli Black"/>
              </a:rPr>
              <a:t> (state) </a:t>
            </a:r>
            <a:r>
              <a:rPr lang="en-US" sz="2632" dirty="0" err="1">
                <a:solidFill>
                  <a:srgbClr val="FFFFFF"/>
                </a:solidFill>
                <a:latin typeface="Muli Black"/>
              </a:rPr>
              <a:t>của</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hành</a:t>
            </a:r>
            <a:r>
              <a:rPr lang="en-US" sz="2632" dirty="0">
                <a:solidFill>
                  <a:srgbClr val="FFFFFF"/>
                </a:solidFill>
                <a:latin typeface="Muli Black"/>
              </a:rPr>
              <a:t> </a:t>
            </a:r>
            <a:r>
              <a:rPr lang="en-US" sz="2632" dirty="0" err="1">
                <a:solidFill>
                  <a:srgbClr val="FFFFFF"/>
                </a:solidFill>
                <a:latin typeface="Muli Black"/>
              </a:rPr>
              <a:t>động</a:t>
            </a:r>
            <a:r>
              <a:rPr lang="en-US" sz="2632" dirty="0">
                <a:solidFill>
                  <a:srgbClr val="FFFFFF"/>
                </a:solidFill>
                <a:latin typeface="Muli Black"/>
              </a:rPr>
              <a:t> (actions) </a:t>
            </a:r>
            <a:r>
              <a:rPr lang="en-US" sz="2632" dirty="0" err="1">
                <a:solidFill>
                  <a:srgbClr val="FFFFFF"/>
                </a:solidFill>
                <a:latin typeface="Muli Black"/>
              </a:rPr>
              <a:t>có</a:t>
            </a:r>
            <a:r>
              <a:rPr lang="en-US" sz="2632" dirty="0">
                <a:solidFill>
                  <a:srgbClr val="FFFFFF"/>
                </a:solidFill>
                <a:latin typeface="Muli Black"/>
              </a:rPr>
              <a:t> </a:t>
            </a:r>
            <a:r>
              <a:rPr lang="en-US" sz="2632" dirty="0" err="1">
                <a:solidFill>
                  <a:srgbClr val="FFFFFF"/>
                </a:solidFill>
                <a:latin typeface="Muli Black"/>
              </a:rPr>
              <a:t>thể</a:t>
            </a:r>
            <a:r>
              <a:rPr lang="en-US" sz="2632" dirty="0">
                <a:solidFill>
                  <a:srgbClr val="FFFFFF"/>
                </a:solidFill>
                <a:latin typeface="Muli Black"/>
              </a:rPr>
              <a:t> </a:t>
            </a:r>
            <a:r>
              <a:rPr lang="en-US" sz="2632" dirty="0" err="1">
                <a:solidFill>
                  <a:srgbClr val="FFFFFF"/>
                </a:solidFill>
                <a:latin typeface="Muli Black"/>
              </a:rPr>
              <a:t>thực</a:t>
            </a:r>
            <a:r>
              <a:rPr lang="en-US" sz="2632" dirty="0">
                <a:solidFill>
                  <a:srgbClr val="FFFFFF"/>
                </a:solidFill>
                <a:latin typeface="Muli Black"/>
              </a:rPr>
              <a:t> </a:t>
            </a:r>
            <a:r>
              <a:rPr lang="en-US" sz="2632" dirty="0" err="1">
                <a:solidFill>
                  <a:srgbClr val="FFFFFF"/>
                </a:solidFill>
                <a:latin typeface="Muli Black"/>
              </a:rPr>
              <a:t>hiện</a:t>
            </a:r>
            <a:r>
              <a:rPr lang="en-US" sz="2632" dirty="0">
                <a:solidFill>
                  <a:srgbClr val="FFFFFF"/>
                </a:solidFill>
                <a:latin typeface="Muli Black"/>
              </a:rPr>
              <a:t>, </a:t>
            </a:r>
            <a:r>
              <a:rPr lang="en-US" sz="2632" dirty="0" err="1">
                <a:solidFill>
                  <a:srgbClr val="FFFFFF"/>
                </a:solidFill>
                <a:latin typeface="Muli Black"/>
              </a:rPr>
              <a:t>và</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phần</a:t>
            </a:r>
            <a:r>
              <a:rPr lang="en-US" sz="2632" dirty="0">
                <a:solidFill>
                  <a:srgbClr val="FFFFFF"/>
                </a:solidFill>
                <a:latin typeface="Muli Black"/>
              </a:rPr>
              <a:t> </a:t>
            </a:r>
            <a:r>
              <a:rPr lang="en-US" sz="2632" dirty="0" err="1">
                <a:solidFill>
                  <a:srgbClr val="FFFFFF"/>
                </a:solidFill>
                <a:latin typeface="Muli Black"/>
              </a:rPr>
              <a:t>thưởng</a:t>
            </a:r>
            <a:r>
              <a:rPr lang="en-US" sz="2632" dirty="0">
                <a:solidFill>
                  <a:srgbClr val="FFFFFF"/>
                </a:solidFill>
                <a:latin typeface="Muli Black"/>
              </a:rPr>
              <a:t> (rewards) </a:t>
            </a:r>
            <a:r>
              <a:rPr lang="en-US" sz="2632" dirty="0" err="1">
                <a:solidFill>
                  <a:srgbClr val="FFFFFF"/>
                </a:solidFill>
                <a:latin typeface="Muli Black"/>
              </a:rPr>
              <a:t>nhận</a:t>
            </a:r>
            <a:r>
              <a:rPr lang="en-US" sz="2632" dirty="0">
                <a:solidFill>
                  <a:srgbClr val="FFFFFF"/>
                </a:solidFill>
                <a:latin typeface="Muli Black"/>
              </a:rPr>
              <a:t> </a:t>
            </a:r>
            <a:r>
              <a:rPr lang="en-US" sz="2632" dirty="0" err="1">
                <a:solidFill>
                  <a:srgbClr val="FFFFFF"/>
                </a:solidFill>
                <a:latin typeface="Muli Black"/>
              </a:rPr>
              <a:t>được</a:t>
            </a:r>
            <a:r>
              <a:rPr lang="en-US" sz="2632" dirty="0">
                <a:solidFill>
                  <a:srgbClr val="FFFFFF"/>
                </a:solidFill>
                <a:latin typeface="Muli Black"/>
              </a:rPr>
              <a:t> </a:t>
            </a:r>
            <a:r>
              <a:rPr lang="en-US" sz="2632" dirty="0" err="1">
                <a:solidFill>
                  <a:srgbClr val="FFFFFF"/>
                </a:solidFill>
                <a:latin typeface="Muli Black"/>
              </a:rPr>
              <a:t>sau</a:t>
            </a:r>
            <a:r>
              <a:rPr lang="en-US" sz="2632" dirty="0">
                <a:solidFill>
                  <a:srgbClr val="FFFFFF"/>
                </a:solidFill>
                <a:latin typeface="Muli Black"/>
              </a:rPr>
              <a:t> </a:t>
            </a:r>
            <a:r>
              <a:rPr lang="en-US" sz="2632" dirty="0" err="1">
                <a:solidFill>
                  <a:srgbClr val="FFFFFF"/>
                </a:solidFill>
                <a:latin typeface="Muli Black"/>
              </a:rPr>
              <a:t>mỗi</a:t>
            </a:r>
            <a:r>
              <a:rPr lang="en-US" sz="2632" dirty="0">
                <a:solidFill>
                  <a:srgbClr val="FFFFFF"/>
                </a:solidFill>
                <a:latin typeface="Muli Black"/>
              </a:rPr>
              <a:t> </a:t>
            </a:r>
            <a:r>
              <a:rPr lang="en-US" sz="2632" dirty="0" err="1">
                <a:solidFill>
                  <a:srgbClr val="FFFFFF"/>
                </a:solidFill>
                <a:latin typeface="Muli Black"/>
              </a:rPr>
              <a:t>hành</a:t>
            </a:r>
            <a:r>
              <a:rPr lang="en-US" sz="2632" dirty="0">
                <a:solidFill>
                  <a:srgbClr val="FFFFFF"/>
                </a:solidFill>
                <a:latin typeface="Muli Black"/>
              </a:rPr>
              <a:t> </a:t>
            </a:r>
            <a:r>
              <a:rPr lang="en-US" sz="2632" dirty="0" err="1">
                <a:solidFill>
                  <a:srgbClr val="FFFFFF"/>
                </a:solidFill>
                <a:latin typeface="Muli Black"/>
              </a:rPr>
              <a:t>động</a:t>
            </a:r>
            <a:r>
              <a:rPr lang="en-US" sz="2632" dirty="0">
                <a:solidFill>
                  <a:srgbClr val="FFFFFF"/>
                </a:solidFill>
                <a:latin typeface="Muli Black"/>
              </a:rPr>
              <a:t>.</a:t>
            </a:r>
          </a:p>
        </p:txBody>
      </p:sp>
      <p:sp>
        <p:nvSpPr>
          <p:cNvPr id="8" name="TextBox 8"/>
          <p:cNvSpPr txBox="1"/>
          <p:nvPr/>
        </p:nvSpPr>
        <p:spPr>
          <a:xfrm>
            <a:off x="845137" y="6067425"/>
            <a:ext cx="10831599" cy="1380931"/>
          </a:xfrm>
          <a:prstGeom prst="rect">
            <a:avLst/>
          </a:prstGeom>
        </p:spPr>
        <p:txBody>
          <a:bodyPr lIns="0" tIns="0" rIns="0" bIns="0" rtlCol="0" anchor="t">
            <a:spAutoFit/>
          </a:bodyPr>
          <a:lstStyle/>
          <a:p>
            <a:pPr marL="568389" lvl="1" indent="-284195">
              <a:lnSpc>
                <a:spcPts val="3685"/>
              </a:lnSpc>
              <a:spcBef>
                <a:spcPct val="0"/>
              </a:spcBef>
              <a:buFont typeface="Arial"/>
              <a:buChar char="•"/>
            </a:pPr>
            <a:r>
              <a:rPr lang="en-US" sz="2632" dirty="0" err="1">
                <a:solidFill>
                  <a:srgbClr val="FFFFFF"/>
                </a:solidFill>
                <a:latin typeface="Muli Black"/>
              </a:rPr>
              <a:t>Vì</a:t>
            </a:r>
            <a:r>
              <a:rPr lang="en-US" sz="2632" dirty="0">
                <a:solidFill>
                  <a:srgbClr val="FFFFFF"/>
                </a:solidFill>
                <a:latin typeface="Muli Black"/>
              </a:rPr>
              <a:t> </a:t>
            </a:r>
            <a:r>
              <a:rPr lang="en-US" sz="2632" dirty="0" err="1">
                <a:solidFill>
                  <a:srgbClr val="FFFFFF"/>
                </a:solidFill>
                <a:latin typeface="Muli Black"/>
              </a:rPr>
              <a:t>vậy</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môi</a:t>
            </a:r>
            <a:r>
              <a:rPr lang="en-US" sz="2632" dirty="0">
                <a:solidFill>
                  <a:srgbClr val="FFFFFF"/>
                </a:solidFill>
                <a:latin typeface="Muli Black"/>
              </a:rPr>
              <a:t> </a:t>
            </a:r>
            <a:r>
              <a:rPr lang="en-US" sz="2632" dirty="0" err="1">
                <a:solidFill>
                  <a:srgbClr val="FFFFFF"/>
                </a:solidFill>
                <a:latin typeface="Muli Black"/>
              </a:rPr>
              <a:t>trường</a:t>
            </a:r>
            <a:r>
              <a:rPr lang="en-US" sz="2632" dirty="0">
                <a:solidFill>
                  <a:srgbClr val="FFFFFF"/>
                </a:solidFill>
                <a:latin typeface="Muli Black"/>
              </a:rPr>
              <a:t> </a:t>
            </a:r>
            <a:r>
              <a:rPr lang="en-US" sz="2632" dirty="0" err="1">
                <a:solidFill>
                  <a:srgbClr val="FFFFFF"/>
                </a:solidFill>
                <a:latin typeface="Muli Black"/>
              </a:rPr>
              <a:t>trong</a:t>
            </a:r>
            <a:r>
              <a:rPr lang="en-US" sz="2632" dirty="0">
                <a:solidFill>
                  <a:srgbClr val="FFFFFF"/>
                </a:solidFill>
                <a:latin typeface="Muli Black"/>
              </a:rPr>
              <a:t> Gymnasium Package </a:t>
            </a:r>
            <a:r>
              <a:rPr lang="en-US" sz="2632" dirty="0" err="1">
                <a:solidFill>
                  <a:srgbClr val="FFFFFF"/>
                </a:solidFill>
                <a:latin typeface="Muli Black"/>
              </a:rPr>
              <a:t>rất</a:t>
            </a:r>
            <a:r>
              <a:rPr lang="en-US" sz="2632" dirty="0">
                <a:solidFill>
                  <a:srgbClr val="FFFFFF"/>
                </a:solidFill>
                <a:latin typeface="Muli Black"/>
              </a:rPr>
              <a:t> </a:t>
            </a:r>
            <a:r>
              <a:rPr lang="en-US" sz="2632" dirty="0" err="1">
                <a:solidFill>
                  <a:srgbClr val="FFFFFF"/>
                </a:solidFill>
                <a:latin typeface="Muli Black"/>
              </a:rPr>
              <a:t>phù</a:t>
            </a:r>
            <a:r>
              <a:rPr lang="en-US" sz="2632" dirty="0">
                <a:solidFill>
                  <a:srgbClr val="FFFFFF"/>
                </a:solidFill>
                <a:latin typeface="Muli Black"/>
              </a:rPr>
              <a:t> </a:t>
            </a:r>
            <a:r>
              <a:rPr lang="en-US" sz="2632" dirty="0" err="1">
                <a:solidFill>
                  <a:srgbClr val="FFFFFF"/>
                </a:solidFill>
                <a:latin typeface="Muli Black"/>
              </a:rPr>
              <a:t>hợp</a:t>
            </a:r>
            <a:r>
              <a:rPr lang="en-US" sz="2632" dirty="0">
                <a:solidFill>
                  <a:srgbClr val="FFFFFF"/>
                </a:solidFill>
                <a:latin typeface="Muli Black"/>
              </a:rPr>
              <a:t> </a:t>
            </a:r>
            <a:r>
              <a:rPr lang="en-US" sz="2632" dirty="0" err="1">
                <a:solidFill>
                  <a:srgbClr val="FFFFFF"/>
                </a:solidFill>
                <a:latin typeface="Muli Black"/>
              </a:rPr>
              <a:t>cho</a:t>
            </a:r>
            <a:r>
              <a:rPr lang="en-US" sz="2632" dirty="0">
                <a:solidFill>
                  <a:srgbClr val="FFFFFF"/>
                </a:solidFill>
                <a:latin typeface="Muli Black"/>
              </a:rPr>
              <a:t> </a:t>
            </a:r>
            <a:r>
              <a:rPr lang="en-US" sz="2632" dirty="0" err="1">
                <a:solidFill>
                  <a:srgbClr val="FFFFFF"/>
                </a:solidFill>
                <a:latin typeface="Muli Black"/>
              </a:rPr>
              <a:t>việc</a:t>
            </a:r>
            <a:r>
              <a:rPr lang="en-US" sz="2632" dirty="0">
                <a:solidFill>
                  <a:srgbClr val="FFFFFF"/>
                </a:solidFill>
                <a:latin typeface="Muli Black"/>
              </a:rPr>
              <a:t> </a:t>
            </a:r>
            <a:r>
              <a:rPr lang="en-US" sz="2632" dirty="0" err="1">
                <a:solidFill>
                  <a:srgbClr val="FFFFFF"/>
                </a:solidFill>
                <a:latin typeface="Muli Black"/>
              </a:rPr>
              <a:t>nghiên</a:t>
            </a:r>
            <a:r>
              <a:rPr lang="en-US" sz="2632" dirty="0">
                <a:solidFill>
                  <a:srgbClr val="FFFFFF"/>
                </a:solidFill>
                <a:latin typeface="Muli Black"/>
              </a:rPr>
              <a:t> </a:t>
            </a:r>
            <a:r>
              <a:rPr lang="en-US" sz="2632" dirty="0" err="1">
                <a:solidFill>
                  <a:srgbClr val="FFFFFF"/>
                </a:solidFill>
                <a:latin typeface="Muli Black"/>
              </a:rPr>
              <a:t>cứu</a:t>
            </a:r>
            <a:r>
              <a:rPr lang="en-US" sz="2632" dirty="0">
                <a:solidFill>
                  <a:srgbClr val="FFFFFF"/>
                </a:solidFill>
                <a:latin typeface="Muli Black"/>
              </a:rPr>
              <a:t> </a:t>
            </a:r>
            <a:r>
              <a:rPr lang="en-US" sz="2632" dirty="0" err="1">
                <a:solidFill>
                  <a:srgbClr val="FFFFFF"/>
                </a:solidFill>
                <a:latin typeface="Muli Black"/>
              </a:rPr>
              <a:t>và</a:t>
            </a:r>
            <a:r>
              <a:rPr lang="en-US" sz="2632" dirty="0">
                <a:solidFill>
                  <a:srgbClr val="FFFFFF"/>
                </a:solidFill>
                <a:latin typeface="Muli Black"/>
              </a:rPr>
              <a:t> </a:t>
            </a:r>
            <a:r>
              <a:rPr lang="en-US" sz="2632" dirty="0" err="1">
                <a:solidFill>
                  <a:srgbClr val="FFFFFF"/>
                </a:solidFill>
                <a:latin typeface="Muli Black"/>
              </a:rPr>
              <a:t>phát</a:t>
            </a:r>
            <a:r>
              <a:rPr lang="en-US" sz="2632" dirty="0">
                <a:solidFill>
                  <a:srgbClr val="FFFFFF"/>
                </a:solidFill>
                <a:latin typeface="Muli Black"/>
              </a:rPr>
              <a:t> </a:t>
            </a:r>
            <a:r>
              <a:rPr lang="en-US" sz="2632" dirty="0" err="1">
                <a:solidFill>
                  <a:srgbClr val="FFFFFF"/>
                </a:solidFill>
                <a:latin typeface="Muli Black"/>
              </a:rPr>
              <a:t>triển</a:t>
            </a:r>
            <a:r>
              <a:rPr lang="en-US" sz="2632" dirty="0">
                <a:solidFill>
                  <a:srgbClr val="FFFFFF"/>
                </a:solidFill>
                <a:latin typeface="Muli Black"/>
              </a:rPr>
              <a:t> </a:t>
            </a:r>
            <a:r>
              <a:rPr lang="en-US" sz="2632" dirty="0" err="1">
                <a:solidFill>
                  <a:srgbClr val="FFFFFF"/>
                </a:solidFill>
                <a:latin typeface="Muli Black"/>
              </a:rPr>
              <a:t>các</a:t>
            </a:r>
            <a:r>
              <a:rPr lang="en-US" sz="2632" dirty="0">
                <a:solidFill>
                  <a:srgbClr val="FFFFFF"/>
                </a:solidFill>
                <a:latin typeface="Muli Black"/>
              </a:rPr>
              <a:t> </a:t>
            </a:r>
            <a:r>
              <a:rPr lang="en-US" sz="2632" dirty="0" err="1">
                <a:solidFill>
                  <a:srgbClr val="FFFFFF"/>
                </a:solidFill>
                <a:latin typeface="Muli Black"/>
              </a:rPr>
              <a:t>thuật</a:t>
            </a:r>
            <a:r>
              <a:rPr lang="en-US" sz="2632" dirty="0">
                <a:solidFill>
                  <a:srgbClr val="FFFFFF"/>
                </a:solidFill>
                <a:latin typeface="Muli Black"/>
              </a:rPr>
              <a:t> </a:t>
            </a:r>
            <a:r>
              <a:rPr lang="en-US" sz="2632" dirty="0" err="1">
                <a:solidFill>
                  <a:srgbClr val="FFFFFF"/>
                </a:solidFill>
                <a:latin typeface="Muli Black"/>
              </a:rPr>
              <a:t>toán</a:t>
            </a:r>
            <a:r>
              <a:rPr lang="en-US" sz="2632" dirty="0">
                <a:solidFill>
                  <a:srgbClr val="FFFFFF"/>
                </a:solidFill>
                <a:latin typeface="Muli Black"/>
              </a:rPr>
              <a:t> </a:t>
            </a:r>
            <a:r>
              <a:rPr lang="en-US" sz="2632" dirty="0" err="1">
                <a:solidFill>
                  <a:srgbClr val="FFFFFF"/>
                </a:solidFill>
                <a:latin typeface="Muli Black"/>
              </a:rPr>
              <a:t>học</a:t>
            </a:r>
            <a:r>
              <a:rPr lang="en-US" sz="2632" dirty="0">
                <a:solidFill>
                  <a:srgbClr val="FFFFFF"/>
                </a:solidFill>
                <a:latin typeface="Muli Black"/>
              </a:rPr>
              <a:t> </a:t>
            </a:r>
            <a:r>
              <a:rPr lang="en-US" sz="2632" dirty="0" err="1">
                <a:solidFill>
                  <a:srgbClr val="FFFFFF"/>
                </a:solidFill>
                <a:latin typeface="Muli Black"/>
              </a:rPr>
              <a:t>tăng</a:t>
            </a:r>
            <a:r>
              <a:rPr lang="en-US" sz="2632" dirty="0">
                <a:solidFill>
                  <a:srgbClr val="FFFFFF"/>
                </a:solidFill>
                <a:latin typeface="Muli Black"/>
              </a:rPr>
              <a:t> </a:t>
            </a:r>
            <a:r>
              <a:rPr lang="en-US" sz="2632" dirty="0" err="1">
                <a:solidFill>
                  <a:srgbClr val="FFFFFF"/>
                </a:solidFill>
                <a:latin typeface="Muli Black"/>
              </a:rPr>
              <a:t>cường</a:t>
            </a:r>
            <a:r>
              <a:rPr lang="en-US" sz="2632" dirty="0">
                <a:solidFill>
                  <a:srgbClr val="FFFFFF"/>
                </a:solidFill>
                <a:latin typeface="Muli Black"/>
              </a:rPr>
              <a:t>.</a:t>
            </a:r>
          </a:p>
        </p:txBody>
      </p:sp>
      <p:pic>
        <p:nvPicPr>
          <p:cNvPr id="9" name="Picture 9"/>
          <p:cNvPicPr>
            <a:picLocks noChangeAspect="1"/>
          </p:cNvPicPr>
          <p:nvPr/>
        </p:nvPicPr>
        <p:blipFill>
          <a:blip r:embed="rId3"/>
          <a:srcRect/>
          <a:stretch>
            <a:fillRect/>
          </a:stretch>
        </p:blipFill>
        <p:spPr>
          <a:xfrm>
            <a:off x="-4876800" y="5209255"/>
            <a:ext cx="27069000" cy="7680829"/>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41949" y="-571500"/>
            <a:ext cx="3710801" cy="4114800"/>
          </a:xfrm>
          <a:prstGeom prst="rect">
            <a:avLst/>
          </a:prstGeom>
        </p:spPr>
      </p:pic>
      <p:pic>
        <p:nvPicPr>
          <p:cNvPr id="4" name="Picture 4"/>
          <p:cNvPicPr>
            <a:picLocks noChangeAspect="1"/>
          </p:cNvPicPr>
          <p:nvPr/>
        </p:nvPicPr>
        <p:blipFill>
          <a:blip r:embed="rId3">
            <a:alphaModFix amt="2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1" y="7200900"/>
            <a:ext cx="3710801" cy="4114800"/>
          </a:xfrm>
          <a:prstGeom prst="rect">
            <a:avLst/>
          </a:prstGeom>
        </p:spPr>
      </p:pic>
      <p:pic>
        <p:nvPicPr>
          <p:cNvPr id="5" name="Picture 5"/>
          <p:cNvPicPr>
            <a:picLocks noChangeAspect="1"/>
          </p:cNvPicPr>
          <p:nvPr/>
        </p:nvPicPr>
        <p:blipFill>
          <a:blip r:embed="rId5" cstate="print">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754820" y="3845139"/>
            <a:ext cx="773307" cy="773307"/>
          </a:xfrm>
          <a:prstGeom prst="rect">
            <a:avLst/>
          </a:prstGeom>
        </p:spPr>
      </p:pic>
      <p:pic>
        <p:nvPicPr>
          <p:cNvPr id="6" name="Picture 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3903472" y="3992557"/>
            <a:ext cx="490276" cy="490276"/>
          </a:xfrm>
          <a:prstGeom prst="rect">
            <a:avLst/>
          </a:prstGeom>
        </p:spPr>
      </p:pic>
      <p:sp>
        <p:nvSpPr>
          <p:cNvPr id="7" name="AutoShape 7"/>
          <p:cNvSpPr/>
          <p:nvPr/>
        </p:nvSpPr>
        <p:spPr>
          <a:xfrm flipH="1" flipV="1">
            <a:off x="1833041" y="2886413"/>
            <a:ext cx="2379949" cy="1374064"/>
          </a:xfrm>
          <a:prstGeom prst="line">
            <a:avLst/>
          </a:prstGeom>
          <a:ln w="19050" cap="flat">
            <a:solidFill>
              <a:srgbClr val="FFFFFF">
                <a:alpha val="35686"/>
              </a:srgbClr>
            </a:solidFill>
            <a:prstDash val="solid"/>
            <a:headEnd type="none" w="sm" len="sm"/>
            <a:tailEnd type="oval" w="lg" len="lg"/>
          </a:ln>
        </p:spPr>
      </p:sp>
      <p:sp>
        <p:nvSpPr>
          <p:cNvPr id="8" name="AutoShape 8"/>
          <p:cNvSpPr/>
          <p:nvPr/>
        </p:nvSpPr>
        <p:spPr>
          <a:xfrm flipH="1" flipV="1">
            <a:off x="4703210" y="800842"/>
            <a:ext cx="497810" cy="2963205"/>
          </a:xfrm>
          <a:prstGeom prst="line">
            <a:avLst/>
          </a:prstGeom>
          <a:ln w="19050" cap="flat">
            <a:solidFill>
              <a:srgbClr val="FFFFFF">
                <a:alpha val="35686"/>
              </a:srgbClr>
            </a:solidFill>
            <a:prstDash val="solid"/>
            <a:headEnd type="none" w="sm" len="sm"/>
            <a:tailEnd type="oval" w="lg" len="lg"/>
          </a:ln>
        </p:spPr>
      </p:sp>
      <p:sp>
        <p:nvSpPr>
          <p:cNvPr id="9" name="AutoShape 9"/>
          <p:cNvSpPr/>
          <p:nvPr/>
        </p:nvSpPr>
        <p:spPr>
          <a:xfrm flipH="1">
            <a:off x="8709909" y="5640045"/>
            <a:ext cx="1880733" cy="503941"/>
          </a:xfrm>
          <a:prstGeom prst="line">
            <a:avLst/>
          </a:prstGeom>
          <a:ln w="19050" cap="flat">
            <a:solidFill>
              <a:srgbClr val="FFFFFF">
                <a:alpha val="35686"/>
              </a:srgbClr>
            </a:solidFill>
            <a:prstDash val="solid"/>
            <a:headEnd type="none" w="sm" len="sm"/>
            <a:tailEnd type="oval" w="lg" len="lg"/>
          </a:ln>
        </p:spPr>
      </p:sp>
      <p:sp>
        <p:nvSpPr>
          <p:cNvPr id="10" name="AutoShape 10"/>
          <p:cNvSpPr/>
          <p:nvPr/>
        </p:nvSpPr>
        <p:spPr>
          <a:xfrm>
            <a:off x="5196711" y="8659301"/>
            <a:ext cx="3498988" cy="1503813"/>
          </a:xfrm>
          <a:prstGeom prst="line">
            <a:avLst/>
          </a:prstGeom>
          <a:ln w="19050" cap="flat">
            <a:solidFill>
              <a:srgbClr val="FFFFFF">
                <a:alpha val="35686"/>
              </a:srgbClr>
            </a:solidFill>
            <a:prstDash val="solid"/>
            <a:headEnd type="none" w="sm" len="sm"/>
            <a:tailEnd type="oval" w="lg" len="lg"/>
          </a:ln>
        </p:spPr>
      </p:sp>
      <p:pic>
        <p:nvPicPr>
          <p:cNvPr id="11" name="Picture 11"/>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66894" y="5734685"/>
            <a:ext cx="865131" cy="865131"/>
          </a:xfrm>
          <a:prstGeom prst="rect">
            <a:avLst/>
          </a:prstGeom>
        </p:spPr>
      </p:pic>
      <p:pic>
        <p:nvPicPr>
          <p:cNvPr id="12" name="Picture 12"/>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33198" y="5899607"/>
            <a:ext cx="548492" cy="548492"/>
          </a:xfrm>
          <a:prstGeom prst="rect">
            <a:avLst/>
          </a:prstGeom>
        </p:spPr>
      </p:pic>
      <p:pic>
        <p:nvPicPr>
          <p:cNvPr id="13" name="Picture 13"/>
          <p:cNvPicPr>
            <a:picLocks noChangeAspect="1"/>
          </p:cNvPicPr>
          <p:nvPr/>
        </p:nvPicPr>
        <p:blipFill>
          <a:blip r:embed="rId5">
            <a:alphaModFix amt="1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229727" y="366699"/>
            <a:ext cx="865131" cy="865131"/>
          </a:xfrm>
          <a:prstGeom prst="rect">
            <a:avLst/>
          </a:prstGeom>
        </p:spPr>
      </p:pic>
      <p:pic>
        <p:nvPicPr>
          <p:cNvPr id="14" name="Picture 14"/>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4396031" y="531621"/>
            <a:ext cx="548492" cy="548492"/>
          </a:xfrm>
          <a:prstGeom prst="rect">
            <a:avLst/>
          </a:prstGeom>
        </p:spPr>
      </p:pic>
      <p:pic>
        <p:nvPicPr>
          <p:cNvPr id="15" name="Picture 15"/>
          <p:cNvPicPr>
            <a:picLocks noChangeAspect="1"/>
          </p:cNvPicPr>
          <p:nvPr/>
        </p:nvPicPr>
        <p:blipFill>
          <a:blip r:embed="rId5">
            <a:alphaModFix amt="36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236537" y="9739299"/>
            <a:ext cx="865131" cy="865131"/>
          </a:xfrm>
          <a:prstGeom prst="rect">
            <a:avLst/>
          </a:prstGeom>
        </p:spPr>
      </p:pic>
      <p:pic>
        <p:nvPicPr>
          <p:cNvPr id="16" name="Picture 16"/>
          <p:cNvPicPr>
            <a:picLocks noChangeAspect="1"/>
          </p:cNvPicPr>
          <p:nvPr/>
        </p:nvPicPr>
        <p:blipFill>
          <a:blip r:embed="rId5" cstate="print">
            <a:alphaModFix amt="49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03464">
            <a:off x="8402841" y="9904221"/>
            <a:ext cx="548492" cy="548492"/>
          </a:xfrm>
          <a:prstGeom prst="rect">
            <a:avLst/>
          </a:prstGeom>
        </p:spPr>
      </p:pic>
      <p:sp>
        <p:nvSpPr>
          <p:cNvPr id="17" name="TextBox 17"/>
          <p:cNvSpPr txBox="1"/>
          <p:nvPr/>
        </p:nvSpPr>
        <p:spPr>
          <a:xfrm>
            <a:off x="1028700" y="2271485"/>
            <a:ext cx="8439366" cy="478120"/>
          </a:xfrm>
          <a:prstGeom prst="rect">
            <a:avLst/>
          </a:prstGeom>
        </p:spPr>
        <p:txBody>
          <a:bodyPr lIns="0" tIns="0" rIns="0" bIns="0" rtlCol="0" anchor="t">
            <a:spAutoFit/>
          </a:bodyPr>
          <a:lstStyle/>
          <a:p>
            <a:pPr>
              <a:lnSpc>
                <a:spcPts val="3870"/>
              </a:lnSpc>
              <a:spcBef>
                <a:spcPct val="0"/>
              </a:spcBef>
            </a:pPr>
            <a:r>
              <a:rPr lang="en-US" sz="2764">
                <a:solidFill>
                  <a:srgbClr val="FFFFFF"/>
                </a:solidFill>
                <a:latin typeface="Muli Black"/>
              </a:rPr>
              <a:t>Bước 1: Xác định môi trường bạn muốn làm việc</a:t>
            </a:r>
          </a:p>
        </p:txBody>
      </p:sp>
      <p:sp>
        <p:nvSpPr>
          <p:cNvPr id="18" name="TextBox 18"/>
          <p:cNvSpPr txBox="1"/>
          <p:nvPr/>
        </p:nvSpPr>
        <p:spPr>
          <a:xfrm>
            <a:off x="1028700" y="630770"/>
            <a:ext cx="8115300" cy="828146"/>
          </a:xfrm>
          <a:prstGeom prst="rect">
            <a:avLst/>
          </a:prstGeom>
        </p:spPr>
        <p:txBody>
          <a:bodyPr lIns="0" tIns="0" rIns="0" bIns="0" rtlCol="0" anchor="t">
            <a:spAutoFit/>
          </a:bodyPr>
          <a:lstStyle/>
          <a:p>
            <a:pPr algn="just">
              <a:lnSpc>
                <a:spcPts val="6854"/>
              </a:lnSpc>
              <a:spcBef>
                <a:spcPct val="0"/>
              </a:spcBef>
            </a:pPr>
            <a:r>
              <a:rPr lang="en-US" sz="4895">
                <a:solidFill>
                  <a:srgbClr val="FFFFFF"/>
                </a:solidFill>
                <a:latin typeface="Muli Black"/>
              </a:rPr>
              <a:t>2. Bắt đầu với Gymnasium</a:t>
            </a:r>
          </a:p>
        </p:txBody>
      </p:sp>
      <p:sp>
        <p:nvSpPr>
          <p:cNvPr id="19" name="TextBox 19"/>
          <p:cNvSpPr txBox="1"/>
          <p:nvPr/>
        </p:nvSpPr>
        <p:spPr>
          <a:xfrm>
            <a:off x="1028700" y="3222966"/>
            <a:ext cx="8439366" cy="478120"/>
          </a:xfrm>
          <a:prstGeom prst="rect">
            <a:avLst/>
          </a:prstGeom>
        </p:spPr>
        <p:txBody>
          <a:bodyPr lIns="0" tIns="0" rIns="0" bIns="0" rtlCol="0" anchor="t">
            <a:spAutoFit/>
          </a:bodyPr>
          <a:lstStyle/>
          <a:p>
            <a:pPr>
              <a:lnSpc>
                <a:spcPts val="3870"/>
              </a:lnSpc>
              <a:spcBef>
                <a:spcPct val="0"/>
              </a:spcBef>
            </a:pPr>
            <a:r>
              <a:rPr lang="en-US" sz="2764" dirty="0" err="1">
                <a:solidFill>
                  <a:srgbClr val="FFFFFF"/>
                </a:solidFill>
                <a:latin typeface="Muli Black"/>
              </a:rPr>
              <a:t>Bước</a:t>
            </a:r>
            <a:r>
              <a:rPr lang="en-US" sz="2764" dirty="0">
                <a:solidFill>
                  <a:srgbClr val="FFFFFF"/>
                </a:solidFill>
                <a:latin typeface="Muli Black"/>
              </a:rPr>
              <a:t> 2: </a:t>
            </a:r>
            <a:r>
              <a:rPr lang="en-US" sz="2764" dirty="0" err="1">
                <a:solidFill>
                  <a:srgbClr val="FFFFFF"/>
                </a:solidFill>
                <a:latin typeface="Muli Black"/>
              </a:rPr>
              <a:t>Khởi</a:t>
            </a:r>
            <a:r>
              <a:rPr lang="en-US" sz="2764" dirty="0">
                <a:solidFill>
                  <a:srgbClr val="FFFFFF"/>
                </a:solidFill>
                <a:latin typeface="Muli Black"/>
              </a:rPr>
              <a:t> </a:t>
            </a:r>
            <a:r>
              <a:rPr lang="en-US" sz="2764" dirty="0" err="1">
                <a:solidFill>
                  <a:srgbClr val="FFFFFF"/>
                </a:solidFill>
                <a:latin typeface="Muli Black"/>
              </a:rPr>
              <a:t>tạo</a:t>
            </a:r>
            <a:r>
              <a:rPr lang="en-US" sz="2764" dirty="0">
                <a:solidFill>
                  <a:srgbClr val="FFFFFF"/>
                </a:solidFill>
                <a:latin typeface="Muli Black"/>
              </a:rPr>
              <a:t> </a:t>
            </a:r>
            <a:r>
              <a:rPr lang="en-US" sz="2764" dirty="0" err="1">
                <a:solidFill>
                  <a:srgbClr val="FFFFFF"/>
                </a:solidFill>
                <a:latin typeface="Muli Black"/>
              </a:rPr>
              <a:t>môi</a:t>
            </a:r>
            <a:r>
              <a:rPr lang="en-US" sz="2764" dirty="0">
                <a:solidFill>
                  <a:srgbClr val="FFFFFF"/>
                </a:solidFill>
                <a:latin typeface="Muli Black"/>
              </a:rPr>
              <a:t> </a:t>
            </a:r>
            <a:r>
              <a:rPr lang="en-US" sz="2764" dirty="0" err="1">
                <a:solidFill>
                  <a:srgbClr val="FFFFFF"/>
                </a:solidFill>
                <a:latin typeface="Muli Black"/>
              </a:rPr>
              <a:t>trường</a:t>
            </a:r>
            <a:endParaRPr lang="en-US" sz="2764" dirty="0">
              <a:solidFill>
                <a:srgbClr val="FFFFFF"/>
              </a:solidFill>
              <a:latin typeface="Muli Black"/>
            </a:endParaRPr>
          </a:p>
        </p:txBody>
      </p:sp>
      <p:sp>
        <p:nvSpPr>
          <p:cNvPr id="20" name="TextBox 20"/>
          <p:cNvSpPr txBox="1"/>
          <p:nvPr/>
        </p:nvSpPr>
        <p:spPr>
          <a:xfrm>
            <a:off x="1028700" y="4180545"/>
            <a:ext cx="8439366" cy="478120"/>
          </a:xfrm>
          <a:prstGeom prst="rect">
            <a:avLst/>
          </a:prstGeom>
        </p:spPr>
        <p:txBody>
          <a:bodyPr lIns="0" tIns="0" rIns="0" bIns="0" rtlCol="0" anchor="t">
            <a:spAutoFit/>
          </a:bodyPr>
          <a:lstStyle/>
          <a:p>
            <a:pPr>
              <a:lnSpc>
                <a:spcPts val="3870"/>
              </a:lnSpc>
              <a:spcBef>
                <a:spcPct val="0"/>
              </a:spcBef>
            </a:pPr>
            <a:r>
              <a:rPr lang="en-US" sz="2764" dirty="0" err="1">
                <a:solidFill>
                  <a:srgbClr val="FFFFFF"/>
                </a:solidFill>
                <a:latin typeface="Muli Black"/>
              </a:rPr>
              <a:t>Bước</a:t>
            </a:r>
            <a:r>
              <a:rPr lang="en-US" sz="2764" dirty="0">
                <a:solidFill>
                  <a:srgbClr val="FFFFFF"/>
                </a:solidFill>
                <a:latin typeface="Muli Black"/>
              </a:rPr>
              <a:t> 3: </a:t>
            </a:r>
            <a:r>
              <a:rPr lang="en-US" sz="2764" dirty="0" err="1">
                <a:solidFill>
                  <a:srgbClr val="FFFFFF"/>
                </a:solidFill>
                <a:latin typeface="Muli Black"/>
              </a:rPr>
              <a:t>Xác</a:t>
            </a:r>
            <a:r>
              <a:rPr lang="en-US" sz="2764" dirty="0">
                <a:solidFill>
                  <a:srgbClr val="FFFFFF"/>
                </a:solidFill>
                <a:latin typeface="Muli Black"/>
              </a:rPr>
              <a:t> </a:t>
            </a:r>
            <a:r>
              <a:rPr lang="en-US" sz="2764" dirty="0" err="1">
                <a:solidFill>
                  <a:srgbClr val="FFFFFF"/>
                </a:solidFill>
                <a:latin typeface="Muli Black"/>
              </a:rPr>
              <a:t>định</a:t>
            </a:r>
            <a:r>
              <a:rPr lang="en-US" sz="2764" dirty="0">
                <a:solidFill>
                  <a:srgbClr val="FFFFFF"/>
                </a:solidFill>
                <a:latin typeface="Muli Black"/>
              </a:rPr>
              <a:t> </a:t>
            </a:r>
            <a:r>
              <a:rPr lang="en-US" sz="2764" dirty="0" err="1">
                <a:solidFill>
                  <a:srgbClr val="FFFFFF"/>
                </a:solidFill>
                <a:latin typeface="Muli Black"/>
              </a:rPr>
              <a:t>chính</a:t>
            </a:r>
            <a:r>
              <a:rPr lang="en-US" sz="2764" dirty="0">
                <a:solidFill>
                  <a:srgbClr val="FFFFFF"/>
                </a:solidFill>
                <a:latin typeface="Muli Black"/>
              </a:rPr>
              <a:t> </a:t>
            </a:r>
            <a:r>
              <a:rPr lang="en-US" sz="2764" dirty="0" err="1">
                <a:solidFill>
                  <a:srgbClr val="FFFFFF"/>
                </a:solidFill>
                <a:latin typeface="Muli Black"/>
              </a:rPr>
              <a:t>sách</a:t>
            </a:r>
            <a:r>
              <a:rPr lang="en-US" sz="2764" dirty="0">
                <a:solidFill>
                  <a:srgbClr val="FFFFFF"/>
                </a:solidFill>
                <a:latin typeface="Muli Black"/>
              </a:rPr>
              <a:t> </a:t>
            </a:r>
            <a:r>
              <a:rPr lang="en-US" sz="2764" dirty="0" err="1">
                <a:solidFill>
                  <a:srgbClr val="FFFFFF"/>
                </a:solidFill>
                <a:latin typeface="Muli Black"/>
              </a:rPr>
              <a:t>của</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tử</a:t>
            </a:r>
            <a:endParaRPr lang="en-US" sz="2764" dirty="0">
              <a:solidFill>
                <a:srgbClr val="FFFFFF"/>
              </a:solidFill>
              <a:latin typeface="Muli Black"/>
            </a:endParaRPr>
          </a:p>
        </p:txBody>
      </p:sp>
      <p:sp>
        <p:nvSpPr>
          <p:cNvPr id="21" name="TextBox 21"/>
          <p:cNvSpPr txBox="1"/>
          <p:nvPr/>
        </p:nvSpPr>
        <p:spPr>
          <a:xfrm>
            <a:off x="998343" y="5077765"/>
            <a:ext cx="14441499" cy="969316"/>
          </a:xfrm>
          <a:prstGeom prst="rect">
            <a:avLst/>
          </a:prstGeom>
        </p:spPr>
        <p:txBody>
          <a:bodyPr lIns="0" tIns="0" rIns="0" bIns="0" rtlCol="0" anchor="t">
            <a:spAutoFit/>
          </a:bodyPr>
          <a:lstStyle/>
          <a:p>
            <a:pPr>
              <a:lnSpc>
                <a:spcPts val="3870"/>
              </a:lnSpc>
            </a:pPr>
            <a:r>
              <a:rPr lang="en-US" sz="2764" dirty="0" err="1">
                <a:solidFill>
                  <a:srgbClr val="FFFFFF"/>
                </a:solidFill>
                <a:latin typeface="Muli Black"/>
              </a:rPr>
              <a:t>Bước</a:t>
            </a:r>
            <a:r>
              <a:rPr lang="en-US" sz="2764" dirty="0">
                <a:solidFill>
                  <a:srgbClr val="FFFFFF"/>
                </a:solidFill>
                <a:latin typeface="Muli Black"/>
              </a:rPr>
              <a:t> 4: </a:t>
            </a:r>
            <a:r>
              <a:rPr lang="en-US" sz="2764" dirty="0" err="1">
                <a:solidFill>
                  <a:srgbClr val="FFFFFF"/>
                </a:solidFill>
                <a:latin typeface="Muli Black"/>
              </a:rPr>
              <a:t>Tương</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với</a:t>
            </a:r>
            <a:r>
              <a:rPr lang="en-US" sz="2764" dirty="0">
                <a:solidFill>
                  <a:srgbClr val="FFFFFF"/>
                </a:solidFill>
                <a:latin typeface="Muli Black"/>
              </a:rPr>
              <a:t> </a:t>
            </a:r>
            <a:r>
              <a:rPr lang="en-US" sz="2764" dirty="0" err="1">
                <a:solidFill>
                  <a:srgbClr val="FFFFFF"/>
                </a:solidFill>
                <a:latin typeface="Muli Black"/>
              </a:rPr>
              <a:t>môi</a:t>
            </a:r>
            <a:r>
              <a:rPr lang="en-US" sz="2764" dirty="0">
                <a:solidFill>
                  <a:srgbClr val="FFFFFF"/>
                </a:solidFill>
                <a:latin typeface="Muli Black"/>
              </a:rPr>
              <a:t> </a:t>
            </a:r>
            <a:r>
              <a:rPr lang="en-US" sz="2764" dirty="0" err="1">
                <a:solidFill>
                  <a:srgbClr val="FFFFFF"/>
                </a:solidFill>
                <a:latin typeface="Muli Black"/>
              </a:rPr>
              <a:t>trường</a:t>
            </a:r>
            <a:r>
              <a:rPr lang="en-US" sz="2764" dirty="0">
                <a:solidFill>
                  <a:srgbClr val="FFFFFF"/>
                </a:solidFill>
                <a:latin typeface="Muli Black"/>
              </a:rPr>
              <a:t>, </a:t>
            </a:r>
            <a:r>
              <a:rPr lang="en-US" sz="2764" dirty="0" err="1">
                <a:solidFill>
                  <a:srgbClr val="FFFFFF"/>
                </a:solidFill>
                <a:latin typeface="Muli Black"/>
              </a:rPr>
              <a:t>thực</a:t>
            </a:r>
            <a:r>
              <a:rPr lang="en-US" sz="2764" dirty="0">
                <a:solidFill>
                  <a:srgbClr val="FFFFFF"/>
                </a:solidFill>
                <a:latin typeface="Muli Black"/>
              </a:rPr>
              <a:t> </a:t>
            </a:r>
            <a:r>
              <a:rPr lang="en-US" sz="2764" dirty="0" err="1">
                <a:solidFill>
                  <a:srgbClr val="FFFFFF"/>
                </a:solidFill>
                <a:latin typeface="Muli Black"/>
              </a:rPr>
              <a:t>hiện</a:t>
            </a:r>
            <a:r>
              <a:rPr lang="en-US" sz="2764" dirty="0">
                <a:solidFill>
                  <a:srgbClr val="FFFFFF"/>
                </a:solidFill>
                <a:latin typeface="Muli Black"/>
              </a:rPr>
              <a:t> </a:t>
            </a:r>
            <a:r>
              <a:rPr lang="en-US" sz="2764" dirty="0" err="1">
                <a:solidFill>
                  <a:srgbClr val="FFFFFF"/>
                </a:solidFill>
                <a:latin typeface="Muli Black"/>
              </a:rPr>
              <a:t>các</a:t>
            </a:r>
            <a:r>
              <a:rPr lang="en-US" sz="2764" dirty="0">
                <a:solidFill>
                  <a:srgbClr val="FFFFFF"/>
                </a:solidFill>
                <a:latin typeface="Muli Black"/>
              </a:rPr>
              <a:t> </a:t>
            </a:r>
            <a:r>
              <a:rPr lang="en-US" sz="2764" dirty="0" err="1">
                <a:solidFill>
                  <a:srgbClr val="FFFFFF"/>
                </a:solidFill>
                <a:latin typeface="Muli Black"/>
              </a:rPr>
              <a:t>hành</a:t>
            </a:r>
            <a:r>
              <a:rPr lang="en-US" sz="2764" dirty="0">
                <a:solidFill>
                  <a:srgbClr val="FFFFFF"/>
                </a:solidFill>
                <a:latin typeface="Muli Black"/>
              </a:rPr>
              <a:t> </a:t>
            </a:r>
            <a:r>
              <a:rPr lang="en-US" sz="2764" dirty="0" err="1">
                <a:solidFill>
                  <a:srgbClr val="FFFFFF"/>
                </a:solidFill>
                <a:latin typeface="Muli Black"/>
              </a:rPr>
              <a:t>động</a:t>
            </a:r>
            <a:r>
              <a:rPr lang="en-US" sz="2764" dirty="0">
                <a:solidFill>
                  <a:srgbClr val="FFFFFF"/>
                </a:solidFill>
                <a:latin typeface="Muli Black"/>
              </a:rPr>
              <a:t> </a:t>
            </a:r>
            <a:r>
              <a:rPr lang="en-US" sz="2764" dirty="0" err="1">
                <a:solidFill>
                  <a:srgbClr val="FFFFFF"/>
                </a:solidFill>
                <a:latin typeface="Muli Black"/>
              </a:rPr>
              <a:t>và</a:t>
            </a:r>
            <a:r>
              <a:rPr lang="en-US" sz="2764" dirty="0">
                <a:solidFill>
                  <a:srgbClr val="FFFFFF"/>
                </a:solidFill>
                <a:latin typeface="Muli Black"/>
              </a:rPr>
              <a:t> </a:t>
            </a:r>
            <a:r>
              <a:rPr lang="en-US" sz="2764" dirty="0" err="1">
                <a:solidFill>
                  <a:srgbClr val="FFFFFF"/>
                </a:solidFill>
                <a:latin typeface="Muli Black"/>
              </a:rPr>
              <a:t>nhận</a:t>
            </a:r>
            <a:r>
              <a:rPr lang="en-US" sz="2764" dirty="0">
                <a:solidFill>
                  <a:srgbClr val="FFFFFF"/>
                </a:solidFill>
                <a:latin typeface="Muli Black"/>
              </a:rPr>
              <a:t> </a:t>
            </a:r>
            <a:r>
              <a:rPr lang="en-US" sz="2764" dirty="0" err="1">
                <a:solidFill>
                  <a:srgbClr val="FFFFFF"/>
                </a:solidFill>
                <a:latin typeface="Muli Black"/>
              </a:rPr>
              <a:t>phần</a:t>
            </a:r>
            <a:r>
              <a:rPr lang="en-US" sz="2764" dirty="0">
                <a:solidFill>
                  <a:srgbClr val="FFFFFF"/>
                </a:solidFill>
                <a:latin typeface="Muli Black"/>
              </a:rPr>
              <a:t> </a:t>
            </a:r>
            <a:r>
              <a:rPr lang="en-US" sz="2764" dirty="0" err="1">
                <a:solidFill>
                  <a:srgbClr val="FFFFFF"/>
                </a:solidFill>
                <a:latin typeface="Muli Black"/>
              </a:rPr>
              <a:t>thưởng</a:t>
            </a:r>
            <a:endParaRPr lang="en-US" sz="2764" dirty="0">
              <a:solidFill>
                <a:srgbClr val="FFFFFF"/>
              </a:solidFill>
              <a:latin typeface="Muli Black"/>
            </a:endParaRPr>
          </a:p>
          <a:p>
            <a:pPr>
              <a:lnSpc>
                <a:spcPts val="3870"/>
              </a:lnSpc>
              <a:spcBef>
                <a:spcPct val="0"/>
              </a:spcBef>
            </a:pPr>
            <a:endParaRPr lang="en-US" sz="2764" dirty="0">
              <a:solidFill>
                <a:srgbClr val="FFFFFF"/>
              </a:solidFill>
              <a:latin typeface="Muli Black"/>
            </a:endParaRPr>
          </a:p>
        </p:txBody>
      </p:sp>
      <p:sp>
        <p:nvSpPr>
          <p:cNvPr id="22" name="TextBox 22"/>
          <p:cNvSpPr txBox="1"/>
          <p:nvPr/>
        </p:nvSpPr>
        <p:spPr>
          <a:xfrm>
            <a:off x="1028700" y="5915965"/>
            <a:ext cx="15115535" cy="969316"/>
          </a:xfrm>
          <a:prstGeom prst="rect">
            <a:avLst/>
          </a:prstGeom>
        </p:spPr>
        <p:txBody>
          <a:bodyPr lIns="0" tIns="0" rIns="0" bIns="0" rtlCol="0" anchor="t">
            <a:spAutoFit/>
          </a:bodyPr>
          <a:lstStyle/>
          <a:p>
            <a:pPr>
              <a:lnSpc>
                <a:spcPts val="3870"/>
              </a:lnSpc>
            </a:pPr>
            <a:r>
              <a:rPr lang="en-US" sz="2764" dirty="0" err="1">
                <a:solidFill>
                  <a:srgbClr val="FFFFFF"/>
                </a:solidFill>
                <a:latin typeface="Muli Black"/>
              </a:rPr>
              <a:t>Bước</a:t>
            </a:r>
            <a:r>
              <a:rPr lang="en-US" sz="2764" dirty="0">
                <a:solidFill>
                  <a:srgbClr val="FFFFFF"/>
                </a:solidFill>
                <a:latin typeface="Muli Black"/>
              </a:rPr>
              <a:t> 5: </a:t>
            </a:r>
            <a:r>
              <a:rPr lang="en-US" sz="2764" dirty="0" err="1">
                <a:solidFill>
                  <a:srgbClr val="FFFFFF"/>
                </a:solidFill>
                <a:latin typeface="Muli Black"/>
              </a:rPr>
              <a:t>Cập</a:t>
            </a:r>
            <a:r>
              <a:rPr lang="en-US" sz="2764" dirty="0">
                <a:solidFill>
                  <a:srgbClr val="FFFFFF"/>
                </a:solidFill>
                <a:latin typeface="Muli Black"/>
              </a:rPr>
              <a:t> </a:t>
            </a:r>
            <a:r>
              <a:rPr lang="en-US" sz="2764" dirty="0" err="1">
                <a:solidFill>
                  <a:srgbClr val="FFFFFF"/>
                </a:solidFill>
                <a:latin typeface="Muli Black"/>
              </a:rPr>
              <a:t>nhật</a:t>
            </a:r>
            <a:r>
              <a:rPr lang="en-US" sz="2764" dirty="0">
                <a:solidFill>
                  <a:srgbClr val="FFFFFF"/>
                </a:solidFill>
                <a:latin typeface="Muli Black"/>
              </a:rPr>
              <a:t> </a:t>
            </a:r>
            <a:r>
              <a:rPr lang="en-US" sz="2764" dirty="0" err="1">
                <a:solidFill>
                  <a:srgbClr val="FFFFFF"/>
                </a:solidFill>
                <a:latin typeface="Muli Black"/>
              </a:rPr>
              <a:t>chính</a:t>
            </a:r>
            <a:r>
              <a:rPr lang="en-US" sz="2764" dirty="0">
                <a:solidFill>
                  <a:srgbClr val="FFFFFF"/>
                </a:solidFill>
                <a:latin typeface="Muli Black"/>
              </a:rPr>
              <a:t> </a:t>
            </a:r>
            <a:r>
              <a:rPr lang="en-US" sz="2764" dirty="0" err="1">
                <a:solidFill>
                  <a:srgbClr val="FFFFFF"/>
                </a:solidFill>
                <a:latin typeface="Muli Black"/>
              </a:rPr>
              <a:t>sách</a:t>
            </a:r>
            <a:r>
              <a:rPr lang="en-US" sz="2764" dirty="0">
                <a:solidFill>
                  <a:srgbClr val="FFFFFF"/>
                </a:solidFill>
                <a:latin typeface="Muli Black"/>
              </a:rPr>
              <a:t> </a:t>
            </a:r>
            <a:r>
              <a:rPr lang="en-US" sz="2764" dirty="0" err="1">
                <a:solidFill>
                  <a:srgbClr val="FFFFFF"/>
                </a:solidFill>
                <a:latin typeface="Muli Black"/>
              </a:rPr>
              <a:t>của</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tử</a:t>
            </a:r>
            <a:r>
              <a:rPr lang="en-US" sz="2764" dirty="0">
                <a:solidFill>
                  <a:srgbClr val="FFFFFF"/>
                </a:solidFill>
                <a:latin typeface="Muli Black"/>
              </a:rPr>
              <a:t> </a:t>
            </a:r>
            <a:r>
              <a:rPr lang="en-US" sz="2764" dirty="0" err="1">
                <a:solidFill>
                  <a:srgbClr val="FFFFFF"/>
                </a:solidFill>
                <a:latin typeface="Muli Black"/>
              </a:rPr>
              <a:t>dựa</a:t>
            </a:r>
            <a:r>
              <a:rPr lang="en-US" sz="2764" dirty="0">
                <a:solidFill>
                  <a:srgbClr val="FFFFFF"/>
                </a:solidFill>
                <a:latin typeface="Muli Black"/>
              </a:rPr>
              <a:t> </a:t>
            </a:r>
            <a:r>
              <a:rPr lang="en-US" sz="2764" dirty="0" err="1">
                <a:solidFill>
                  <a:srgbClr val="FFFFFF"/>
                </a:solidFill>
                <a:latin typeface="Muli Black"/>
              </a:rPr>
              <a:t>trên</a:t>
            </a:r>
            <a:r>
              <a:rPr lang="en-US" sz="2764" dirty="0">
                <a:solidFill>
                  <a:srgbClr val="FFFFFF"/>
                </a:solidFill>
                <a:latin typeface="Muli Black"/>
              </a:rPr>
              <a:t> </a:t>
            </a:r>
            <a:r>
              <a:rPr lang="en-US" sz="2764" dirty="0" err="1">
                <a:solidFill>
                  <a:srgbClr val="FFFFFF"/>
                </a:solidFill>
                <a:latin typeface="Muli Black"/>
              </a:rPr>
              <a:t>các</a:t>
            </a:r>
            <a:r>
              <a:rPr lang="en-US" sz="2764" dirty="0">
                <a:solidFill>
                  <a:srgbClr val="FFFFFF"/>
                </a:solidFill>
                <a:latin typeface="Muli Black"/>
              </a:rPr>
              <a:t> </a:t>
            </a:r>
            <a:r>
              <a:rPr lang="en-US" sz="2764" dirty="0" err="1">
                <a:solidFill>
                  <a:srgbClr val="FFFFFF"/>
                </a:solidFill>
                <a:latin typeface="Muli Black"/>
              </a:rPr>
              <a:t>phần</a:t>
            </a:r>
            <a:r>
              <a:rPr lang="en-US" sz="2764" dirty="0">
                <a:solidFill>
                  <a:srgbClr val="FFFFFF"/>
                </a:solidFill>
                <a:latin typeface="Muli Black"/>
              </a:rPr>
              <a:t> </a:t>
            </a:r>
            <a:r>
              <a:rPr lang="en-US" sz="2764" dirty="0" err="1">
                <a:solidFill>
                  <a:srgbClr val="FFFFFF"/>
                </a:solidFill>
                <a:latin typeface="Muli Black"/>
              </a:rPr>
              <a:t>thưởng</a:t>
            </a:r>
            <a:r>
              <a:rPr lang="en-US" sz="2764" dirty="0">
                <a:solidFill>
                  <a:srgbClr val="FFFFFF"/>
                </a:solidFill>
                <a:latin typeface="Muli Black"/>
              </a:rPr>
              <a:t> </a:t>
            </a:r>
            <a:r>
              <a:rPr lang="en-US" sz="2764" dirty="0" err="1">
                <a:solidFill>
                  <a:srgbClr val="FFFFFF"/>
                </a:solidFill>
                <a:latin typeface="Muli Black"/>
              </a:rPr>
              <a:t>mà</a:t>
            </a:r>
            <a:r>
              <a:rPr lang="en-US" sz="2764" dirty="0">
                <a:solidFill>
                  <a:srgbClr val="FFFFFF"/>
                </a:solidFill>
                <a:latin typeface="Muli Black"/>
              </a:rPr>
              <a:t> </a:t>
            </a:r>
            <a:r>
              <a:rPr lang="en-US" sz="2764" dirty="0" err="1">
                <a:solidFill>
                  <a:srgbClr val="FFFFFF"/>
                </a:solidFill>
                <a:latin typeface="Muli Black"/>
              </a:rPr>
              <a:t>nó</a:t>
            </a:r>
            <a:r>
              <a:rPr lang="en-US" sz="2764" dirty="0">
                <a:solidFill>
                  <a:srgbClr val="FFFFFF"/>
                </a:solidFill>
                <a:latin typeface="Muli Black"/>
              </a:rPr>
              <a:t> </a:t>
            </a:r>
            <a:r>
              <a:rPr lang="en-US" sz="2764" dirty="0" err="1">
                <a:solidFill>
                  <a:srgbClr val="FFFFFF"/>
                </a:solidFill>
                <a:latin typeface="Muli Black"/>
              </a:rPr>
              <a:t>nhận</a:t>
            </a:r>
            <a:r>
              <a:rPr lang="en-US" sz="2764" dirty="0">
                <a:solidFill>
                  <a:srgbClr val="FFFFFF"/>
                </a:solidFill>
                <a:latin typeface="Muli Black"/>
              </a:rPr>
              <a:t> </a:t>
            </a:r>
            <a:r>
              <a:rPr lang="en-US" sz="2764" dirty="0" err="1">
                <a:solidFill>
                  <a:srgbClr val="FFFFFF"/>
                </a:solidFill>
                <a:latin typeface="Muli Black"/>
              </a:rPr>
              <a:t>được</a:t>
            </a:r>
            <a:endParaRPr lang="en-US" sz="2764" dirty="0">
              <a:solidFill>
                <a:srgbClr val="FFFFFF"/>
              </a:solidFill>
              <a:latin typeface="Muli Black"/>
            </a:endParaRPr>
          </a:p>
          <a:p>
            <a:pPr>
              <a:lnSpc>
                <a:spcPts val="3870"/>
              </a:lnSpc>
              <a:spcBef>
                <a:spcPct val="0"/>
              </a:spcBef>
            </a:pPr>
            <a:endParaRPr lang="en-US" sz="2764" dirty="0">
              <a:solidFill>
                <a:srgbClr val="FFFFFF"/>
              </a:solidFill>
              <a:latin typeface="Muli Black"/>
            </a:endParaRPr>
          </a:p>
        </p:txBody>
      </p:sp>
      <p:sp>
        <p:nvSpPr>
          <p:cNvPr id="23" name="TextBox 23"/>
          <p:cNvSpPr txBox="1"/>
          <p:nvPr/>
        </p:nvSpPr>
        <p:spPr>
          <a:xfrm>
            <a:off x="973267" y="6828130"/>
            <a:ext cx="15115535" cy="1460512"/>
          </a:xfrm>
          <a:prstGeom prst="rect">
            <a:avLst/>
          </a:prstGeom>
        </p:spPr>
        <p:txBody>
          <a:bodyPr lIns="0" tIns="0" rIns="0" bIns="0" rtlCol="0" anchor="t">
            <a:spAutoFit/>
          </a:bodyPr>
          <a:lstStyle/>
          <a:p>
            <a:pPr>
              <a:lnSpc>
                <a:spcPts val="3870"/>
              </a:lnSpc>
              <a:spcBef>
                <a:spcPct val="0"/>
              </a:spcBef>
            </a:pPr>
            <a:r>
              <a:rPr lang="en-US" sz="2764" dirty="0" err="1">
                <a:solidFill>
                  <a:srgbClr val="FFFFFF"/>
                </a:solidFill>
                <a:latin typeface="Muli Black"/>
              </a:rPr>
              <a:t>Bước</a:t>
            </a:r>
            <a:r>
              <a:rPr lang="en-US" sz="2764" dirty="0">
                <a:solidFill>
                  <a:srgbClr val="FFFFFF"/>
                </a:solidFill>
                <a:latin typeface="Muli Black"/>
              </a:rPr>
              <a:t> 6: </a:t>
            </a:r>
            <a:r>
              <a:rPr lang="en-US" sz="2764" dirty="0" err="1">
                <a:solidFill>
                  <a:srgbClr val="FFFFFF"/>
                </a:solidFill>
                <a:latin typeface="Muli Black"/>
              </a:rPr>
              <a:t>Dừng</a:t>
            </a:r>
            <a:r>
              <a:rPr lang="en-US" sz="2764" dirty="0">
                <a:solidFill>
                  <a:srgbClr val="FFFFFF"/>
                </a:solidFill>
                <a:latin typeface="Muli Black"/>
              </a:rPr>
              <a:t> </a:t>
            </a:r>
            <a:r>
              <a:rPr lang="en-US" sz="2764" dirty="0" err="1">
                <a:solidFill>
                  <a:srgbClr val="FFFFFF"/>
                </a:solidFill>
                <a:latin typeface="Muli Black"/>
              </a:rPr>
              <a:t>việc</a:t>
            </a:r>
            <a:r>
              <a:rPr lang="en-US" sz="2764" dirty="0">
                <a:solidFill>
                  <a:srgbClr val="FFFFFF"/>
                </a:solidFill>
                <a:latin typeface="Muli Black"/>
              </a:rPr>
              <a:t> </a:t>
            </a:r>
            <a:r>
              <a:rPr lang="en-US" sz="2764" dirty="0" err="1">
                <a:solidFill>
                  <a:srgbClr val="FFFFFF"/>
                </a:solidFill>
                <a:latin typeface="Muli Black"/>
              </a:rPr>
              <a:t>huấn</a:t>
            </a:r>
            <a:r>
              <a:rPr lang="en-US" sz="2764" dirty="0">
                <a:solidFill>
                  <a:srgbClr val="FFFFFF"/>
                </a:solidFill>
                <a:latin typeface="Muli Black"/>
              </a:rPr>
              <a:t> </a:t>
            </a:r>
            <a:r>
              <a:rPr lang="en-US" sz="2764" dirty="0" err="1">
                <a:solidFill>
                  <a:srgbClr val="FFFFFF"/>
                </a:solidFill>
                <a:latin typeface="Muli Black"/>
              </a:rPr>
              <a:t>luyện</a:t>
            </a:r>
            <a:r>
              <a:rPr lang="en-US" sz="2764" dirty="0">
                <a:solidFill>
                  <a:srgbClr val="FFFFFF"/>
                </a:solidFill>
                <a:latin typeface="Muli Black"/>
              </a:rPr>
              <a:t> </a:t>
            </a:r>
            <a:r>
              <a:rPr lang="en-US" sz="2764" dirty="0" err="1">
                <a:solidFill>
                  <a:srgbClr val="FFFFFF"/>
                </a:solidFill>
                <a:latin typeface="Muli Black"/>
              </a:rPr>
              <a:t>nếu</a:t>
            </a:r>
            <a:r>
              <a:rPr lang="en-US" sz="2764" dirty="0">
                <a:solidFill>
                  <a:srgbClr val="FFFFFF"/>
                </a:solidFill>
                <a:latin typeface="Muli Black"/>
              </a:rPr>
              <a:t> </a:t>
            </a:r>
            <a:r>
              <a:rPr lang="en-US" sz="2764" dirty="0" err="1">
                <a:solidFill>
                  <a:srgbClr val="FFFFFF"/>
                </a:solidFill>
                <a:latin typeface="Muli Black"/>
              </a:rPr>
              <a:t>đã</a:t>
            </a:r>
            <a:r>
              <a:rPr lang="en-US" sz="2764" dirty="0">
                <a:solidFill>
                  <a:srgbClr val="FFFFFF"/>
                </a:solidFill>
                <a:latin typeface="Muli Black"/>
              </a:rPr>
              <a:t> </a:t>
            </a:r>
            <a:r>
              <a:rPr lang="en-US" sz="2764" dirty="0" err="1">
                <a:solidFill>
                  <a:srgbClr val="FFFFFF"/>
                </a:solidFill>
                <a:latin typeface="Muli Black"/>
              </a:rPr>
              <a:t>huấn</a:t>
            </a:r>
            <a:r>
              <a:rPr lang="en-US" sz="2764" dirty="0">
                <a:solidFill>
                  <a:srgbClr val="FFFFFF"/>
                </a:solidFill>
                <a:latin typeface="Muli Black"/>
              </a:rPr>
              <a:t> </a:t>
            </a:r>
            <a:r>
              <a:rPr lang="en-US" sz="2764" dirty="0" err="1">
                <a:solidFill>
                  <a:srgbClr val="FFFFFF"/>
                </a:solidFill>
                <a:latin typeface="Muli Black"/>
              </a:rPr>
              <a:t>luyện</a:t>
            </a:r>
            <a:r>
              <a:rPr lang="en-US" sz="2764" dirty="0">
                <a:solidFill>
                  <a:srgbClr val="FFFFFF"/>
                </a:solidFill>
                <a:latin typeface="Muli Black"/>
              </a:rPr>
              <a:t> </a:t>
            </a:r>
            <a:r>
              <a:rPr lang="en-US" sz="2764" dirty="0" err="1">
                <a:solidFill>
                  <a:srgbClr val="FFFFFF"/>
                </a:solidFill>
                <a:latin typeface="Muli Black"/>
              </a:rPr>
              <a:t>đủ</a:t>
            </a:r>
            <a:r>
              <a:rPr lang="en-US" sz="2764" dirty="0">
                <a:solidFill>
                  <a:srgbClr val="FFFFFF"/>
                </a:solidFill>
                <a:latin typeface="Muli Black"/>
              </a:rPr>
              <a:t> </a:t>
            </a:r>
            <a:r>
              <a:rPr lang="en-US" sz="2764" dirty="0" err="1">
                <a:solidFill>
                  <a:srgbClr val="FFFFFF"/>
                </a:solidFill>
                <a:latin typeface="Muli Black"/>
              </a:rPr>
              <a:t>số</a:t>
            </a:r>
            <a:r>
              <a:rPr lang="en-US" sz="2764" dirty="0">
                <a:solidFill>
                  <a:srgbClr val="FFFFFF"/>
                </a:solidFill>
                <a:latin typeface="Muli Black"/>
              </a:rPr>
              <a:t> </a:t>
            </a:r>
            <a:r>
              <a:rPr lang="en-US" sz="2764" dirty="0" err="1">
                <a:solidFill>
                  <a:srgbClr val="FFFFFF"/>
                </a:solidFill>
                <a:latin typeface="Muli Black"/>
              </a:rPr>
              <a:t>lần</a:t>
            </a:r>
            <a:r>
              <a:rPr lang="en-US" sz="2764" dirty="0">
                <a:solidFill>
                  <a:srgbClr val="FFFFFF"/>
                </a:solidFill>
                <a:latin typeface="Muli Black"/>
              </a:rPr>
              <a:t> </a:t>
            </a:r>
            <a:r>
              <a:rPr lang="en-US" sz="2764" dirty="0" err="1">
                <a:solidFill>
                  <a:srgbClr val="FFFFFF"/>
                </a:solidFill>
                <a:latin typeface="Muli Black"/>
              </a:rPr>
              <a:t>lặp</a:t>
            </a:r>
            <a:r>
              <a:rPr lang="en-US" sz="2764" dirty="0">
                <a:solidFill>
                  <a:srgbClr val="FFFFFF"/>
                </a:solidFill>
                <a:latin typeface="Muli Black"/>
              </a:rPr>
              <a:t> </a:t>
            </a:r>
            <a:r>
              <a:rPr lang="en-US" sz="2764" dirty="0" err="1">
                <a:solidFill>
                  <a:srgbClr val="FFFFFF"/>
                </a:solidFill>
                <a:latin typeface="Muli Black"/>
              </a:rPr>
              <a:t>hoặc</a:t>
            </a:r>
            <a:r>
              <a:rPr lang="en-US" sz="2764" dirty="0">
                <a:solidFill>
                  <a:srgbClr val="FFFFFF"/>
                </a:solidFill>
                <a:latin typeface="Muli Black"/>
              </a:rPr>
              <a:t> </a:t>
            </a:r>
            <a:r>
              <a:rPr lang="en-US" sz="2764" dirty="0" err="1">
                <a:solidFill>
                  <a:srgbClr val="FFFFFF"/>
                </a:solidFill>
                <a:latin typeface="Muli Black"/>
              </a:rPr>
              <a:t>tác</a:t>
            </a:r>
            <a:r>
              <a:rPr lang="en-US" sz="2764" dirty="0">
                <a:solidFill>
                  <a:srgbClr val="FFFFFF"/>
                </a:solidFill>
                <a:latin typeface="Muli Black"/>
              </a:rPr>
              <a:t> </a:t>
            </a:r>
            <a:r>
              <a:rPr lang="en-US" sz="2764" dirty="0" err="1">
                <a:solidFill>
                  <a:srgbClr val="FFFFFF"/>
                </a:solidFill>
                <a:latin typeface="Muli Black"/>
              </a:rPr>
              <a:t>tử</a:t>
            </a:r>
            <a:r>
              <a:rPr lang="en-US" sz="2764" dirty="0">
                <a:solidFill>
                  <a:srgbClr val="FFFFFF"/>
                </a:solidFill>
                <a:latin typeface="Muli Black"/>
              </a:rPr>
              <a:t> </a:t>
            </a:r>
            <a:r>
              <a:rPr lang="en-US" sz="2764" dirty="0" err="1">
                <a:solidFill>
                  <a:srgbClr val="FFFFFF"/>
                </a:solidFill>
                <a:latin typeface="Muli Black"/>
              </a:rPr>
              <a:t>đã</a:t>
            </a:r>
            <a:r>
              <a:rPr lang="en-US" sz="2764" dirty="0">
                <a:solidFill>
                  <a:srgbClr val="FFFFFF"/>
                </a:solidFill>
                <a:latin typeface="Muli Black"/>
              </a:rPr>
              <a:t> </a:t>
            </a:r>
            <a:r>
              <a:rPr lang="en-US" sz="2764" dirty="0" err="1">
                <a:solidFill>
                  <a:srgbClr val="FFFFFF"/>
                </a:solidFill>
                <a:latin typeface="Muli Black"/>
              </a:rPr>
              <a:t>đạt</a:t>
            </a:r>
            <a:r>
              <a:rPr lang="en-US" sz="2764" dirty="0">
                <a:solidFill>
                  <a:srgbClr val="FFFFFF"/>
                </a:solidFill>
                <a:latin typeface="Muli Black"/>
              </a:rPr>
              <a:t> </a:t>
            </a:r>
            <a:r>
              <a:rPr lang="en-US" sz="2764" dirty="0" err="1">
                <a:solidFill>
                  <a:srgbClr val="FFFFFF"/>
                </a:solidFill>
                <a:latin typeface="Muli Black"/>
              </a:rPr>
              <a:t>hiệu</a:t>
            </a:r>
            <a:r>
              <a:rPr lang="en-US" sz="2764" dirty="0">
                <a:solidFill>
                  <a:srgbClr val="FFFFFF"/>
                </a:solidFill>
                <a:latin typeface="Muli Black"/>
              </a:rPr>
              <a:t> </a:t>
            </a:r>
            <a:r>
              <a:rPr lang="en-US" sz="2764" dirty="0" err="1">
                <a:solidFill>
                  <a:srgbClr val="FFFFFF"/>
                </a:solidFill>
                <a:latin typeface="Muli Black"/>
              </a:rPr>
              <a:t>suất</a:t>
            </a:r>
            <a:r>
              <a:rPr lang="en-US" sz="2764" dirty="0">
                <a:solidFill>
                  <a:srgbClr val="FFFFFF"/>
                </a:solidFill>
                <a:latin typeface="Muli Black"/>
              </a:rPr>
              <a:t> </a:t>
            </a:r>
            <a:r>
              <a:rPr lang="en-US" sz="2764" dirty="0" err="1">
                <a:solidFill>
                  <a:srgbClr val="FFFFFF"/>
                </a:solidFill>
                <a:latin typeface="Muli Black"/>
              </a:rPr>
              <a:t>hài</a:t>
            </a:r>
            <a:r>
              <a:rPr lang="en-US" sz="2764" dirty="0">
                <a:solidFill>
                  <a:srgbClr val="FFFFFF"/>
                </a:solidFill>
                <a:latin typeface="Muli Black"/>
              </a:rPr>
              <a:t> </a:t>
            </a:r>
            <a:r>
              <a:rPr lang="en-US" sz="2764" dirty="0" err="1">
                <a:solidFill>
                  <a:srgbClr val="FFFFFF"/>
                </a:solidFill>
                <a:latin typeface="Muli Black"/>
              </a:rPr>
              <a:t>lòng</a:t>
            </a:r>
            <a:r>
              <a:rPr lang="en-US" sz="2764" dirty="0">
                <a:solidFill>
                  <a:srgbClr val="FFFFFF"/>
                </a:solidFill>
                <a:latin typeface="Muli Black"/>
              </a:rPr>
              <a:t>. </a:t>
            </a:r>
            <a:r>
              <a:rPr lang="en-US" sz="2764" dirty="0" err="1">
                <a:solidFill>
                  <a:srgbClr val="FFFFFF"/>
                </a:solidFill>
                <a:latin typeface="Muli Black"/>
              </a:rPr>
              <a:t>Nếu</a:t>
            </a:r>
            <a:r>
              <a:rPr lang="en-US" sz="2764" dirty="0">
                <a:solidFill>
                  <a:srgbClr val="FFFFFF"/>
                </a:solidFill>
                <a:latin typeface="Muli Black"/>
              </a:rPr>
              <a:t> </a:t>
            </a:r>
            <a:r>
              <a:rPr lang="en-US" sz="2764" dirty="0" err="1">
                <a:solidFill>
                  <a:srgbClr val="FFFFFF"/>
                </a:solidFill>
                <a:latin typeface="Muli Black"/>
              </a:rPr>
              <a:t>không</a:t>
            </a:r>
            <a:r>
              <a:rPr lang="en-US" sz="2764" dirty="0">
                <a:solidFill>
                  <a:srgbClr val="FFFFFF"/>
                </a:solidFill>
                <a:latin typeface="Muli Black"/>
              </a:rPr>
              <a:t>, </a:t>
            </a:r>
            <a:r>
              <a:rPr lang="en-US" sz="2764" dirty="0" err="1">
                <a:solidFill>
                  <a:srgbClr val="FFFFFF"/>
                </a:solidFill>
                <a:latin typeface="Muli Black"/>
              </a:rPr>
              <a:t>lặp</a:t>
            </a:r>
            <a:r>
              <a:rPr lang="en-US" sz="2764" dirty="0">
                <a:solidFill>
                  <a:srgbClr val="FFFFFF"/>
                </a:solidFill>
                <a:latin typeface="Muli Black"/>
              </a:rPr>
              <a:t> </a:t>
            </a:r>
            <a:r>
              <a:rPr lang="en-US" sz="2764" dirty="0" err="1">
                <a:solidFill>
                  <a:srgbClr val="FFFFFF"/>
                </a:solidFill>
                <a:latin typeface="Muli Black"/>
              </a:rPr>
              <a:t>lại</a:t>
            </a:r>
            <a:r>
              <a:rPr lang="en-US" sz="2764" dirty="0">
                <a:solidFill>
                  <a:srgbClr val="FFFFFF"/>
                </a:solidFill>
                <a:latin typeface="Muli Black"/>
              </a:rPr>
              <a:t> </a:t>
            </a:r>
            <a:r>
              <a:rPr lang="en-US" sz="2764" dirty="0" err="1">
                <a:solidFill>
                  <a:srgbClr val="FFFFFF"/>
                </a:solidFill>
                <a:latin typeface="Muli Black"/>
              </a:rPr>
              <a:t>bước</a:t>
            </a:r>
            <a:r>
              <a:rPr lang="en-US" sz="2764" dirty="0">
                <a:solidFill>
                  <a:srgbClr val="FFFFFF"/>
                </a:solidFill>
                <a:latin typeface="Muli Black"/>
              </a:rPr>
              <a:t> 4 </a:t>
            </a:r>
            <a:r>
              <a:rPr lang="en-US" sz="2764" dirty="0" err="1">
                <a:solidFill>
                  <a:srgbClr val="FFFFFF"/>
                </a:solidFill>
                <a:latin typeface="Muli Black"/>
              </a:rPr>
              <a:t>và</a:t>
            </a:r>
            <a:r>
              <a:rPr lang="en-US" sz="2764" dirty="0">
                <a:solidFill>
                  <a:srgbClr val="FFFFFF"/>
                </a:solidFill>
                <a:latin typeface="Muli Black"/>
              </a:rPr>
              <a:t> 5 </a:t>
            </a:r>
            <a:r>
              <a:rPr lang="en-US" sz="2764" dirty="0" err="1">
                <a:solidFill>
                  <a:srgbClr val="FFFFFF"/>
                </a:solidFill>
                <a:latin typeface="Muli Black"/>
              </a:rPr>
              <a:t>cho</a:t>
            </a:r>
            <a:r>
              <a:rPr lang="en-US" sz="2764" dirty="0">
                <a:solidFill>
                  <a:srgbClr val="FFFFFF"/>
                </a:solidFill>
                <a:latin typeface="Muli Black"/>
              </a:rPr>
              <a:t> </a:t>
            </a:r>
            <a:r>
              <a:rPr lang="en-US" sz="2764" dirty="0" err="1">
                <a:solidFill>
                  <a:srgbClr val="FFFFFF"/>
                </a:solidFill>
                <a:latin typeface="Muli Black"/>
              </a:rPr>
              <a:t>đến</a:t>
            </a:r>
            <a:r>
              <a:rPr lang="en-US" sz="2764" dirty="0">
                <a:solidFill>
                  <a:srgbClr val="FFFFFF"/>
                </a:solidFill>
                <a:latin typeface="Muli Black"/>
              </a:rPr>
              <a:t> </a:t>
            </a:r>
            <a:r>
              <a:rPr lang="en-US" sz="2764" dirty="0" err="1">
                <a:solidFill>
                  <a:srgbClr val="FFFFFF"/>
                </a:solidFill>
                <a:latin typeface="Muli Black"/>
              </a:rPr>
              <a:t>khi</a:t>
            </a:r>
            <a:r>
              <a:rPr lang="en-US" sz="2764" dirty="0">
                <a:solidFill>
                  <a:srgbClr val="FFFFFF"/>
                </a:solidFill>
                <a:latin typeface="Muli Black"/>
              </a:rPr>
              <a:t> </a:t>
            </a:r>
            <a:r>
              <a:rPr lang="en-US" sz="2764" dirty="0" err="1">
                <a:solidFill>
                  <a:srgbClr val="FFFFFF"/>
                </a:solidFill>
                <a:latin typeface="Muli Black"/>
              </a:rPr>
              <a:t>trò</a:t>
            </a:r>
            <a:r>
              <a:rPr lang="en-US" sz="2764" dirty="0">
                <a:solidFill>
                  <a:srgbClr val="FFFFFF"/>
                </a:solidFill>
                <a:latin typeface="Muli Black"/>
              </a:rPr>
              <a:t> </a:t>
            </a:r>
            <a:r>
              <a:rPr lang="en-US" sz="2764" dirty="0" err="1">
                <a:solidFill>
                  <a:srgbClr val="FFFFFF"/>
                </a:solidFill>
                <a:latin typeface="Muli Black"/>
              </a:rPr>
              <a:t>chơi</a:t>
            </a:r>
            <a:r>
              <a:rPr lang="en-US" sz="2764" dirty="0">
                <a:solidFill>
                  <a:srgbClr val="FFFFFF"/>
                </a:solidFill>
                <a:latin typeface="Muli Black"/>
              </a:rPr>
              <a:t> </a:t>
            </a:r>
            <a:r>
              <a:rPr lang="en-US" sz="2764" dirty="0" err="1">
                <a:solidFill>
                  <a:srgbClr val="FFFFFF"/>
                </a:solidFill>
                <a:latin typeface="Muli Black"/>
              </a:rPr>
              <a:t>kết</a:t>
            </a:r>
            <a:r>
              <a:rPr lang="en-US" sz="2764" dirty="0">
                <a:solidFill>
                  <a:srgbClr val="FFFFFF"/>
                </a:solidFill>
                <a:latin typeface="Muli Black"/>
              </a:rPr>
              <a:t> </a:t>
            </a:r>
            <a:r>
              <a:rPr lang="en-US" sz="2764" dirty="0" err="1">
                <a:solidFill>
                  <a:srgbClr val="FFFFFF"/>
                </a:solidFill>
                <a:latin typeface="Muli Black"/>
              </a:rPr>
              <a:t>thúc</a:t>
            </a:r>
            <a:r>
              <a:rPr lang="en-US" sz="2764" dirty="0">
                <a:solidFill>
                  <a:srgbClr val="FFFFFF"/>
                </a:solidFill>
                <a:latin typeface="Muli Black"/>
              </a:rPr>
              <a:t> </a:t>
            </a:r>
            <a:r>
              <a:rPr lang="en-US" sz="2764" dirty="0" err="1">
                <a:solidFill>
                  <a:srgbClr val="FFFFFF"/>
                </a:solidFill>
                <a:latin typeface="Muli Black"/>
              </a:rPr>
              <a:t>và</a:t>
            </a:r>
            <a:r>
              <a:rPr lang="en-US" sz="2764" dirty="0">
                <a:solidFill>
                  <a:srgbClr val="FFFFFF"/>
                </a:solidFill>
                <a:latin typeface="Muli Black"/>
              </a:rPr>
              <a:t> reset </a:t>
            </a:r>
            <a:r>
              <a:rPr lang="en-US" sz="2764" dirty="0" err="1">
                <a:solidFill>
                  <a:srgbClr val="FFFFFF"/>
                </a:solidFill>
                <a:latin typeface="Muli Black"/>
              </a:rPr>
              <a:t>môi</a:t>
            </a:r>
            <a:r>
              <a:rPr lang="en-US" sz="2764" dirty="0">
                <a:solidFill>
                  <a:srgbClr val="FFFFFF"/>
                </a:solidFill>
                <a:latin typeface="Muli Black"/>
              </a:rPr>
              <a:t> </a:t>
            </a:r>
            <a:r>
              <a:rPr lang="en-US" sz="2764" dirty="0" err="1">
                <a:solidFill>
                  <a:srgbClr val="FFFFFF"/>
                </a:solidFill>
                <a:latin typeface="Muli Black"/>
              </a:rPr>
              <a:t>trường</a:t>
            </a:r>
            <a:endParaRPr lang="en-US" sz="2764" dirty="0">
              <a:solidFill>
                <a:srgbClr val="FFFFFF"/>
              </a:solidFill>
              <a:latin typeface="Muli Black"/>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1811</Words>
  <Application>Microsoft Office PowerPoint</Application>
  <PresentationFormat>Tùy chỉnh</PresentationFormat>
  <Paragraphs>176</Paragraphs>
  <Slides>30</Slides>
  <Notes>0</Notes>
  <HiddenSlides>0</HiddenSlides>
  <MMClips>0</MMClips>
  <ScaleCrop>false</ScaleCrop>
  <HeadingPairs>
    <vt:vector size="6" baseType="variant">
      <vt:variant>
        <vt:lpstr>Phông được Dùng</vt:lpstr>
      </vt:variant>
      <vt:variant>
        <vt:i4>16</vt:i4>
      </vt:variant>
      <vt:variant>
        <vt:lpstr>Chủ đề</vt:lpstr>
      </vt:variant>
      <vt:variant>
        <vt:i4>1</vt:i4>
      </vt:variant>
      <vt:variant>
        <vt:lpstr>Tiêu đề Bản chiếu</vt:lpstr>
      </vt:variant>
      <vt:variant>
        <vt:i4>30</vt:i4>
      </vt:variant>
    </vt:vector>
  </HeadingPairs>
  <TitlesOfParts>
    <vt:vector size="47" baseType="lpstr">
      <vt:lpstr>Calibri</vt:lpstr>
      <vt:lpstr>Open Sans Bold Bold</vt:lpstr>
      <vt:lpstr>Muli Regular</vt:lpstr>
      <vt:lpstr>Oswald</vt:lpstr>
      <vt:lpstr>Canva Sans</vt:lpstr>
      <vt:lpstr>Canva Sans Bold</vt:lpstr>
      <vt:lpstr>Open Sauce</vt:lpstr>
      <vt:lpstr>Arial</vt:lpstr>
      <vt:lpstr>Open Sauce Bold</vt:lpstr>
      <vt:lpstr>Glacial Indifference</vt:lpstr>
      <vt:lpstr>CS Gordon Serif</vt:lpstr>
      <vt:lpstr>Fira Sans Light</vt:lpstr>
      <vt:lpstr>Muli Black</vt:lpstr>
      <vt:lpstr>Inter Bold</vt:lpstr>
      <vt:lpstr>Be Vietnam Bold</vt:lpstr>
      <vt:lpstr>Muli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Pitch Deck Presentation</dc:title>
  <cp:lastModifiedBy>Hoàng Mai Hiếu</cp:lastModifiedBy>
  <cp:revision>4</cp:revision>
  <dcterms:created xsi:type="dcterms:W3CDTF">2006-08-16T00:00:00Z</dcterms:created>
  <dcterms:modified xsi:type="dcterms:W3CDTF">2023-04-29T10:59:53Z</dcterms:modified>
  <dc:identifier>DAFg0BOTou8</dc:identifier>
</cp:coreProperties>
</file>